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259" r:id="rId2"/>
    <p:sldId id="260" r:id="rId3"/>
    <p:sldId id="264" r:id="rId4"/>
    <p:sldId id="263" r:id="rId5"/>
    <p:sldId id="262" r:id="rId6"/>
    <p:sldId id="261"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18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02/07/2012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PANAIS</a:t>
            </a:r>
            <a:endParaRPr lang="fr-FR" dirty="0"/>
          </a:p>
        </p:txBody>
      </p:sp>
      <p:pic>
        <p:nvPicPr>
          <p:cNvPr id="10" name="Image 9" descr="panais.jpg"/>
          <p:cNvPicPr>
            <a:picLocks noChangeAspect="1"/>
          </p:cNvPicPr>
          <p:nvPr/>
        </p:nvPicPr>
        <p:blipFill>
          <a:blip r:embed="rId6" cstate="print"/>
          <a:stretch>
            <a:fillRect/>
          </a:stretch>
        </p:blipFill>
        <p:spPr>
          <a:xfrm>
            <a:off x="4067944" y="404664"/>
            <a:ext cx="1441853" cy="1080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PANAIS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PANAIS AU NATUREL</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Pour</a:t>
            </a:r>
            <a:r>
              <a:rPr lang="fr-FR" sz="800" dirty="0" smtClean="0">
                <a:latin typeface="Arial" pitchFamily="34" charset="0"/>
                <a:cs typeface="Arial" pitchFamily="34" charset="0"/>
              </a:rPr>
              <a:t> : 3 à 4 personnes</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- 6 </a:t>
            </a:r>
            <a:r>
              <a:rPr lang="fr-FR" sz="800" dirty="0" smtClean="0">
                <a:latin typeface="Arial" pitchFamily="34" charset="0"/>
                <a:cs typeface="Arial" pitchFamily="34" charset="0"/>
              </a:rPr>
              <a:t>à 8 panais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oignons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Sel</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Poivre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Noix </a:t>
            </a:r>
            <a:r>
              <a:rPr lang="fr-FR" sz="800" dirty="0" smtClean="0">
                <a:latin typeface="Arial" pitchFamily="34" charset="0"/>
                <a:cs typeface="Arial" pitchFamily="34" charset="0"/>
              </a:rPr>
              <a:t>de muscade</a:t>
            </a:r>
          </a:p>
          <a:p>
            <a:pPr>
              <a:buNone/>
            </a:pPr>
            <a:r>
              <a:rPr lang="fr-FR" sz="800" dirty="0" smtClean="0">
                <a:latin typeface="Arial" pitchFamily="34" charset="0"/>
                <a:cs typeface="Arial" pitchFamily="34" charset="0"/>
              </a:rPr>
              <a:t>	Éplucher </a:t>
            </a:r>
            <a:r>
              <a:rPr lang="fr-FR" sz="800" dirty="0" smtClean="0">
                <a:latin typeface="Arial" pitchFamily="34" charset="0"/>
                <a:cs typeface="Arial" pitchFamily="34" charset="0"/>
              </a:rPr>
              <a:t>et couper les panais en fines lamelles.</a:t>
            </a:r>
          </a:p>
          <a:p>
            <a:pPr>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revenir l’oignon puis ajouter les panais, un peu d’eau et </a:t>
            </a:r>
            <a:r>
              <a:rPr lang="fr-FR" sz="800" dirty="0" smtClean="0">
                <a:latin typeface="Arial" pitchFamily="34" charset="0"/>
                <a:cs typeface="Arial" pitchFamily="34" charset="0"/>
              </a:rPr>
              <a:t>laisser mijoter</a:t>
            </a:r>
            <a:r>
              <a:rPr lang="fr-FR" sz="800" dirty="0" smtClean="0">
                <a:latin typeface="Arial" pitchFamily="34" charset="0"/>
                <a:cs typeface="Arial" pitchFamily="34" charset="0"/>
              </a:rPr>
              <a:t>.</a:t>
            </a:r>
          </a:p>
          <a:p>
            <a:pPr>
              <a:buNone/>
            </a:pPr>
            <a:r>
              <a:rPr lang="fr-FR" sz="800" dirty="0" smtClean="0">
                <a:latin typeface="Arial" pitchFamily="34" charset="0"/>
                <a:cs typeface="Arial" pitchFamily="34" charset="0"/>
              </a:rPr>
              <a:t>	Lorsque </a:t>
            </a:r>
            <a:r>
              <a:rPr lang="fr-FR" sz="800" dirty="0" smtClean="0">
                <a:latin typeface="Arial" pitchFamily="34" charset="0"/>
                <a:cs typeface="Arial" pitchFamily="34" charset="0"/>
              </a:rPr>
              <a:t>les panais sont assez tendres, assaisonner.</a:t>
            </a:r>
          </a:p>
          <a:p>
            <a:pPr>
              <a:buNone/>
            </a:pPr>
            <a:r>
              <a:rPr lang="fr-FR" sz="800" i="1" dirty="0" smtClean="0">
                <a:latin typeface="Arial" pitchFamily="34" charset="0"/>
                <a:cs typeface="Arial" pitchFamily="34" charset="0"/>
              </a:rPr>
              <a:t>	Variante</a:t>
            </a:r>
            <a:r>
              <a:rPr lang="fr-FR" sz="800" dirty="0" smtClean="0">
                <a:latin typeface="Arial" pitchFamily="34" charset="0"/>
                <a:cs typeface="Arial" pitchFamily="34" charset="0"/>
              </a:rPr>
              <a:t> : en fin de cuisson, on peut ajouter un peu de crème fraîche afin de pouvoir bénéficier d’une petite sauce.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Accompagner </a:t>
            </a:r>
            <a:r>
              <a:rPr lang="fr-FR" sz="800" dirty="0" smtClean="0">
                <a:latin typeface="Arial" pitchFamily="34" charset="0"/>
                <a:cs typeface="Arial" pitchFamily="34" charset="0"/>
              </a:rPr>
              <a:t>les panais d’une céréale ou d’un rôti.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p>
          <a:p>
            <a:r>
              <a:rPr lang="fr-FR" sz="800" b="1" dirty="0" smtClean="0">
                <a:latin typeface="Arial" pitchFamily="34" charset="0"/>
                <a:cs typeface="Arial" pitchFamily="34" charset="0"/>
              </a:rPr>
              <a:t>PANAIS A L’ANANAS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kg de panais coupés en quatre </a:t>
            </a:r>
            <a:r>
              <a:rPr lang="fr-FR" sz="800" dirty="0" smtClean="0">
                <a:latin typeface="Arial" pitchFamily="34" charset="0"/>
                <a:cs typeface="Arial" pitchFamily="34" charset="0"/>
              </a:rPr>
              <a:t> 		  dans </a:t>
            </a:r>
            <a:r>
              <a:rPr lang="fr-FR" sz="800" dirty="0" smtClean="0">
                <a:latin typeface="Arial" pitchFamily="34" charset="0"/>
                <a:cs typeface="Arial" pitchFamily="34" charset="0"/>
              </a:rPr>
              <a:t>le sens de la longueur</a:t>
            </a:r>
          </a:p>
          <a:p>
            <a:pPr>
              <a:buNone/>
            </a:pPr>
            <a:r>
              <a:rPr lang="fr-FR" sz="800" dirty="0" smtClean="0">
                <a:latin typeface="Arial" pitchFamily="34" charset="0"/>
                <a:cs typeface="Arial" pitchFamily="34" charset="0"/>
              </a:rPr>
              <a:t>			- 15 </a:t>
            </a:r>
            <a:r>
              <a:rPr lang="fr-FR" sz="800" dirty="0" smtClean="0">
                <a:latin typeface="Arial" pitchFamily="34" charset="0"/>
                <a:cs typeface="Arial" pitchFamily="34" charset="0"/>
              </a:rPr>
              <a:t>cl de jus d’ananas</a:t>
            </a:r>
          </a:p>
          <a:p>
            <a:pPr>
              <a:buNone/>
            </a:pPr>
            <a:r>
              <a:rPr lang="fr-FR" sz="800" dirty="0" smtClean="0">
                <a:latin typeface="Arial" pitchFamily="34" charset="0"/>
                <a:cs typeface="Arial" pitchFamily="34" charset="0"/>
              </a:rPr>
              <a:t>			- Sel </a:t>
            </a:r>
            <a:r>
              <a:rPr lang="fr-FR" sz="800" dirty="0" smtClean="0">
                <a:latin typeface="Arial" pitchFamily="34" charset="0"/>
                <a:cs typeface="Arial" pitchFamily="34" charset="0"/>
              </a:rPr>
              <a:t>et poivre</a:t>
            </a:r>
          </a:p>
          <a:p>
            <a:pPr>
              <a:buNone/>
            </a:pPr>
            <a:r>
              <a:rPr lang="fr-FR" sz="800" dirty="0" smtClean="0">
                <a:latin typeface="Arial" pitchFamily="34" charset="0"/>
                <a:cs typeface="Arial" pitchFamily="34" charset="0"/>
              </a:rPr>
              <a:t>			- 40 </a:t>
            </a:r>
            <a:r>
              <a:rPr lang="fr-FR" sz="800" dirty="0" smtClean="0">
                <a:latin typeface="Arial" pitchFamily="34" charset="0"/>
                <a:cs typeface="Arial" pitchFamily="34" charset="0"/>
              </a:rPr>
              <a:t>gr de beurre</a:t>
            </a:r>
          </a:p>
          <a:p>
            <a:pPr>
              <a:buNone/>
            </a:pPr>
            <a:r>
              <a:rPr lang="fr-FR" sz="800" dirty="0" smtClean="0">
                <a:latin typeface="Arial" pitchFamily="34" charset="0"/>
                <a:cs typeface="Arial" pitchFamily="34" charset="0"/>
              </a:rPr>
              <a:t>	Otez </a:t>
            </a:r>
            <a:r>
              <a:rPr lang="fr-FR" sz="800" dirty="0" smtClean="0">
                <a:latin typeface="Arial" pitchFamily="34" charset="0"/>
                <a:cs typeface="Arial" pitchFamily="34" charset="0"/>
              </a:rPr>
              <a:t>la partie centrale des morceaux de panais, puis disposez-les dans un plat à gratin beurré. Salez et poivrez le jus d’ananas et versez-le sur les panais. Parsemez de petits morceaux de beurre, couvrez et faites cuire 1 heure au four (180°).</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POTAGE</a:t>
            </a:r>
            <a:r>
              <a:rPr lang="fr-FR" sz="800" b="1" dirty="0" smtClean="0">
                <a:latin typeface="Arial" pitchFamily="34" charset="0"/>
                <a:cs typeface="Arial" pitchFamily="34" charset="0"/>
              </a:rPr>
              <a:t> : </a:t>
            </a:r>
            <a:r>
              <a:rPr lang="fr-FR" sz="800" b="1" dirty="0" smtClean="0">
                <a:latin typeface="Arial" pitchFamily="34" charset="0"/>
                <a:cs typeface="Arial" pitchFamily="34" charset="0"/>
              </a:rPr>
              <a:t>CRÈME DE PANAIS ET DE TOMATES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- 1c</a:t>
            </a:r>
            <a:r>
              <a:rPr lang="fr-FR" sz="800" dirty="0" smtClean="0">
                <a:latin typeface="Arial" pitchFamily="34" charset="0"/>
                <a:cs typeface="Arial" pitchFamily="34" charset="0"/>
              </a:rPr>
              <a:t>. à soupe de beurre </a:t>
            </a:r>
          </a:p>
          <a:p>
            <a:pPr>
              <a:buNone/>
            </a:pPr>
            <a:r>
              <a:rPr lang="fr-FR" sz="800" dirty="0" smtClean="0">
                <a:latin typeface="Arial" pitchFamily="34" charset="0"/>
                <a:cs typeface="Arial" pitchFamily="34" charset="0"/>
              </a:rPr>
              <a:t>			- 2 </a:t>
            </a:r>
            <a:r>
              <a:rPr lang="fr-FR" sz="800" dirty="0" smtClean="0">
                <a:latin typeface="Arial" pitchFamily="34" charset="0"/>
                <a:cs typeface="Arial" pitchFamily="34" charset="0"/>
              </a:rPr>
              <a:t>gousses d’ail hachées</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poireau tranché</a:t>
            </a:r>
          </a:p>
          <a:p>
            <a:pPr>
              <a:buNone/>
            </a:pPr>
            <a:r>
              <a:rPr lang="fr-FR" sz="800" dirty="0" smtClean="0">
                <a:latin typeface="Arial" pitchFamily="34" charset="0"/>
                <a:cs typeface="Arial" pitchFamily="34" charset="0"/>
              </a:rPr>
              <a:t>			- 450 </a:t>
            </a:r>
            <a:r>
              <a:rPr lang="fr-FR" sz="800" dirty="0" smtClean="0">
                <a:latin typeface="Arial" pitchFamily="34" charset="0"/>
                <a:cs typeface="Arial" pitchFamily="34" charset="0"/>
              </a:rPr>
              <a:t>g panais tranchés </a:t>
            </a:r>
          </a:p>
          <a:p>
            <a:pPr>
              <a:buNone/>
            </a:pPr>
            <a:r>
              <a:rPr lang="fr-FR" sz="800" dirty="0" smtClean="0">
                <a:latin typeface="Arial" pitchFamily="34" charset="0"/>
                <a:cs typeface="Arial" pitchFamily="34" charset="0"/>
              </a:rPr>
              <a:t>			- 2 </a:t>
            </a:r>
            <a:r>
              <a:rPr lang="fr-FR" sz="800" dirty="0" smtClean="0">
                <a:latin typeface="Arial" pitchFamily="34" charset="0"/>
                <a:cs typeface="Arial" pitchFamily="34" charset="0"/>
              </a:rPr>
              <a:t>carottes tranchées</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boîte de tomates en conserve </a:t>
            </a:r>
            <a:r>
              <a:rPr lang="fr-FR" sz="800" dirty="0" smtClean="0">
                <a:latin typeface="Arial" pitchFamily="34" charset="0"/>
                <a:cs typeface="Arial" pitchFamily="34" charset="0"/>
              </a:rPr>
              <a:t>		   (</a:t>
            </a:r>
            <a:r>
              <a:rPr lang="fr-FR" sz="800" dirty="0" smtClean="0">
                <a:latin typeface="Arial" pitchFamily="34" charset="0"/>
                <a:cs typeface="Arial" pitchFamily="34" charset="0"/>
              </a:rPr>
              <a:t>450ml)</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tasse de bouillon de poulet (250ml)</a:t>
            </a:r>
          </a:p>
          <a:p>
            <a:pPr>
              <a:buNone/>
            </a:pPr>
            <a:r>
              <a:rPr lang="fr-FR" sz="800" dirty="0" smtClean="0">
                <a:latin typeface="Arial" pitchFamily="34" charset="0"/>
                <a:cs typeface="Arial" pitchFamily="34" charset="0"/>
              </a:rPr>
              <a:t>			- 4 </a:t>
            </a:r>
            <a:r>
              <a:rPr lang="fr-FR" sz="800" dirty="0" smtClean="0">
                <a:latin typeface="Arial" pitchFamily="34" charset="0"/>
                <a:cs typeface="Arial" pitchFamily="34" charset="0"/>
              </a:rPr>
              <a:t>tasses de lait (1l)</a:t>
            </a:r>
          </a:p>
          <a:p>
            <a:pPr>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revenir dans le beurre l’ail, le poireau, les panais et les carottes durant 5 minutes.</a:t>
            </a:r>
          </a:p>
          <a:p>
            <a:pPr>
              <a:buNone/>
            </a:pPr>
            <a:r>
              <a:rPr lang="fr-FR" sz="800" dirty="0" smtClean="0">
                <a:latin typeface="Arial" pitchFamily="34" charset="0"/>
                <a:cs typeface="Arial" pitchFamily="34" charset="0"/>
              </a:rPr>
              <a:t>	Ajouter </a:t>
            </a:r>
            <a:r>
              <a:rPr lang="fr-FR" sz="800" dirty="0" smtClean="0">
                <a:latin typeface="Arial" pitchFamily="34" charset="0"/>
                <a:cs typeface="Arial" pitchFamily="34" charset="0"/>
              </a:rPr>
              <a:t>les tomates et le bouillon de poulet. Saler et poivrer.</a:t>
            </a:r>
          </a:p>
          <a:p>
            <a:pPr>
              <a:buNone/>
            </a:pPr>
            <a:r>
              <a:rPr lang="fr-FR" sz="800" dirty="0" smtClean="0">
                <a:latin typeface="Arial" pitchFamily="34" charset="0"/>
                <a:cs typeface="Arial" pitchFamily="34" charset="0"/>
              </a:rPr>
              <a:t>	Amener </a:t>
            </a:r>
            <a:r>
              <a:rPr lang="fr-FR" sz="800" dirty="0" smtClean="0">
                <a:latin typeface="Arial" pitchFamily="34" charset="0"/>
                <a:cs typeface="Arial" pitchFamily="34" charset="0"/>
              </a:rPr>
              <a:t>à ébullition, couvrir et cuire à feu doux 20 à 25 minutes ou jusqu’à ce que légumes soient cuits.</a:t>
            </a:r>
          </a:p>
          <a:p>
            <a:pPr>
              <a:buNone/>
            </a:pPr>
            <a:r>
              <a:rPr lang="fr-FR" sz="800" dirty="0" smtClean="0">
                <a:latin typeface="Arial" pitchFamily="34" charset="0"/>
                <a:cs typeface="Arial" pitchFamily="34" charset="0"/>
              </a:rPr>
              <a:t>	Ajouter </a:t>
            </a:r>
            <a:r>
              <a:rPr lang="fr-FR" sz="800" dirty="0" smtClean="0">
                <a:latin typeface="Arial" pitchFamily="34" charset="0"/>
                <a:cs typeface="Arial" pitchFamily="34" charset="0"/>
              </a:rPr>
              <a:t>le lait et réchauffer. Mixer et rectifier l’assaisonnement.</a:t>
            </a:r>
          </a:p>
          <a:p>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panais.jpg"/>
          <p:cNvPicPr>
            <a:picLocks noChangeAspect="1"/>
          </p:cNvPicPr>
          <p:nvPr/>
        </p:nvPicPr>
        <p:blipFill>
          <a:blip r:embed="rId4" cstate="print"/>
          <a:stretch>
            <a:fillRect/>
          </a:stretch>
        </p:blipFill>
        <p:spPr>
          <a:xfrm>
            <a:off x="5940152" y="404664"/>
            <a:ext cx="1441853" cy="108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PANAIS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GRATIN DE PANAIS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300 g de racines de panais </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de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gruyère râpé </a:t>
            </a:r>
            <a:br>
              <a:rPr lang="fr-FR" sz="800" dirty="0" smtClean="0">
                <a:latin typeface="Arial" pitchFamily="34" charset="0"/>
                <a:cs typeface="Arial" pitchFamily="34" charset="0"/>
              </a:rPr>
            </a:br>
            <a:r>
              <a:rPr lang="fr-FR" sz="800" dirty="0" smtClean="0">
                <a:latin typeface="Arial" pitchFamily="34" charset="0"/>
                <a:cs typeface="Arial" pitchFamily="34" charset="0"/>
              </a:rPr>
              <a:t> 		- 2 gousses d'ail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crème fraîche </a:t>
            </a:r>
            <a:br>
              <a:rPr lang="fr-FR" sz="800" dirty="0" smtClean="0">
                <a:latin typeface="Arial" pitchFamily="34" charset="0"/>
                <a:cs typeface="Arial" pitchFamily="34" charset="0"/>
              </a:rPr>
            </a:br>
            <a:r>
              <a:rPr lang="fr-FR" sz="800" dirty="0" smtClean="0">
                <a:latin typeface="Arial" pitchFamily="34" charset="0"/>
                <a:cs typeface="Arial" pitchFamily="34" charset="0"/>
              </a:rPr>
              <a:t> 		- 30 g de chapelure </a:t>
            </a:r>
            <a:br>
              <a:rPr lang="fr-FR" sz="800" dirty="0" smtClean="0">
                <a:latin typeface="Arial" pitchFamily="34" charset="0"/>
                <a:cs typeface="Arial" pitchFamily="34" charset="0"/>
              </a:rPr>
            </a:br>
            <a:r>
              <a:rPr lang="fr-FR" sz="800" dirty="0" smtClean="0">
                <a:latin typeface="Arial" pitchFamily="34" charset="0"/>
                <a:cs typeface="Arial" pitchFamily="34" charset="0"/>
              </a:rPr>
              <a:t> 		- 25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Brosser et laver soigneusement les racines de panais.</a:t>
            </a:r>
            <a:br>
              <a:rPr lang="fr-FR" sz="800" dirty="0" smtClean="0">
                <a:latin typeface="Arial" pitchFamily="34" charset="0"/>
                <a:cs typeface="Arial" pitchFamily="34" charset="0"/>
              </a:rPr>
            </a:br>
            <a:r>
              <a:rPr lang="fr-FR" sz="800" dirty="0" smtClean="0">
                <a:latin typeface="Arial" pitchFamily="34" charset="0"/>
                <a:cs typeface="Arial" pitchFamily="34" charset="0"/>
              </a:rPr>
              <a:t>Les couper en rondelles épaisses et les faire pré cuire à l'eau salée pendant une dizaine de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à moitié les pommes de terre dans de l'eau, les éplucher et les couper en rondelles.</a:t>
            </a:r>
            <a:br>
              <a:rPr lang="fr-FR" sz="800" dirty="0" smtClean="0">
                <a:latin typeface="Arial" pitchFamily="34" charset="0"/>
                <a:cs typeface="Arial" pitchFamily="34" charset="0"/>
              </a:rPr>
            </a:br>
            <a:r>
              <a:rPr lang="fr-FR" sz="800" dirty="0" smtClean="0">
                <a:latin typeface="Arial" pitchFamily="34" charset="0"/>
                <a:cs typeface="Arial" pitchFamily="34" charset="0"/>
              </a:rPr>
              <a:t>Graisser un plat à gratin et y disposer les rondelles de panais et de pommes de terre en couches alternées, en ajoutant entre les couches un peu de fromage râpé et d'ail écrasé. Saler et poivrer. </a:t>
            </a:r>
            <a:br>
              <a:rPr lang="fr-FR" sz="800" dirty="0" smtClean="0">
                <a:latin typeface="Arial" pitchFamily="34" charset="0"/>
                <a:cs typeface="Arial" pitchFamily="34" charset="0"/>
              </a:rPr>
            </a:br>
            <a:r>
              <a:rPr lang="fr-FR" sz="800" dirty="0" smtClean="0">
                <a:latin typeface="Arial" pitchFamily="34" charset="0"/>
                <a:cs typeface="Arial" pitchFamily="34" charset="0"/>
              </a:rPr>
              <a:t>Napper de crème, recouvrir du reste de fromage puis de chapelure, parsemer la surface de quelques morceaux de beurre et faire gratiner une vingtaine de minutes à four chaud.</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PANAIS SAUTÉS -  MIEL ET MENTHE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Cuisson : 15 mn</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- 2 panais moyens </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miel (ou plus au </a:t>
            </a:r>
            <a:r>
              <a:rPr lang="fr-FR" sz="800" dirty="0" smtClean="0">
                <a:latin typeface="Arial" pitchFamily="34" charset="0"/>
                <a:cs typeface="Arial" pitchFamily="34" charset="0"/>
              </a:rPr>
              <a:t>		   goût</a:t>
            </a:r>
            <a:r>
              <a:rPr lang="fr-FR" sz="800" dirty="0" smtClean="0">
                <a:latin typeface="Arial" pitchFamily="34" charset="0"/>
                <a:cs typeface="Arial" pitchFamily="34" charset="0"/>
              </a:rPr>
              <a:t>) </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café de menthe fraîche </a:t>
            </a:r>
            <a:r>
              <a:rPr lang="fr-FR" sz="800" dirty="0" smtClean="0">
                <a:latin typeface="Arial" pitchFamily="34" charset="0"/>
                <a:cs typeface="Arial" pitchFamily="34" charset="0"/>
              </a:rPr>
              <a:t>		   émincée </a:t>
            </a:r>
            <a:r>
              <a:rPr lang="fr-FR" sz="800" dirty="0" smtClean="0">
                <a:latin typeface="Arial" pitchFamily="34" charset="0"/>
                <a:cs typeface="Arial" pitchFamily="34" charset="0"/>
              </a:rPr>
              <a:t>ou de menthe en flocons </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café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eau salée bouillante </a:t>
            </a:r>
            <a:br>
              <a:rPr lang="fr-FR" sz="800" dirty="0" smtClean="0">
                <a:latin typeface="Arial" pitchFamily="34" charset="0"/>
                <a:cs typeface="Arial" pitchFamily="34" charset="0"/>
              </a:rPr>
            </a:br>
            <a:r>
              <a:rPr lang="fr-FR" sz="800" dirty="0" smtClean="0">
                <a:latin typeface="Arial" pitchFamily="34" charset="0"/>
                <a:cs typeface="Arial" pitchFamily="34" charset="0"/>
              </a:rPr>
              <a:t> 		-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Bien laver les panais et couper les extrémités. </a:t>
            </a:r>
            <a:br>
              <a:rPr lang="fr-FR" sz="800" dirty="0" smtClean="0">
                <a:latin typeface="Arial" pitchFamily="34" charset="0"/>
                <a:cs typeface="Arial" pitchFamily="34" charset="0"/>
              </a:rPr>
            </a:br>
            <a:r>
              <a:rPr lang="fr-FR" sz="800" dirty="0" smtClean="0">
                <a:latin typeface="Arial" pitchFamily="34" charset="0"/>
                <a:cs typeface="Arial" pitchFamily="34" charset="0"/>
              </a:rPr>
              <a:t>Émincer en rondelles d'environ 3-4 mm d'épaisseur. </a:t>
            </a:r>
            <a:br>
              <a:rPr lang="fr-FR" sz="800" dirty="0" smtClean="0">
                <a:latin typeface="Arial" pitchFamily="34" charset="0"/>
                <a:cs typeface="Arial" pitchFamily="34" charset="0"/>
              </a:rPr>
            </a:br>
            <a:r>
              <a:rPr lang="fr-FR" sz="800" dirty="0" smtClean="0">
                <a:latin typeface="Arial" pitchFamily="34" charset="0"/>
                <a:cs typeface="Arial" pitchFamily="34" charset="0"/>
              </a:rPr>
              <a:t>Dans l'eau bouillante, cuire les panais jusqu'à ce qu'ils soient plus tendres, mais encore fermes.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poêle, faire chauffer beurre, miel, menthe et poivre et y faire sauter les panais. </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chaud. </a:t>
            </a:r>
          </a:p>
          <a:p>
            <a:pPr>
              <a:buNone/>
            </a:pPr>
            <a:r>
              <a:rPr lang="fr-FR" sz="800" dirty="0" smtClean="0">
                <a:latin typeface="Arial" pitchFamily="34" charset="0"/>
                <a:cs typeface="Arial" pitchFamily="34" charset="0"/>
              </a:rPr>
              <a:t>	Ajustez </a:t>
            </a:r>
            <a:r>
              <a:rPr lang="fr-FR" sz="800" dirty="0" smtClean="0">
                <a:latin typeface="Arial" pitchFamily="34" charset="0"/>
                <a:cs typeface="Arial" pitchFamily="34" charset="0"/>
              </a:rPr>
              <a:t>les ingrédients et cuissons à votre goût. Très simple à réaliser et succulent. </a:t>
            </a:r>
          </a:p>
          <a:p>
            <a:pPr>
              <a:buNone/>
            </a:pPr>
            <a:r>
              <a:rPr lang="fr-FR" sz="800" i="1" dirty="0" smtClean="0">
                <a:latin typeface="Arial" pitchFamily="34" charset="0"/>
                <a:cs typeface="Arial" pitchFamily="34" charset="0"/>
              </a:rPr>
              <a:t>	Attention </a:t>
            </a:r>
            <a:r>
              <a:rPr lang="fr-FR" sz="800" i="1" dirty="0" smtClean="0">
                <a:latin typeface="Arial" pitchFamily="34" charset="0"/>
                <a:cs typeface="Arial" pitchFamily="34" charset="0"/>
              </a:rPr>
              <a:t>à ne pas laisser le miel caraméliser, ça cache le goût des panais.</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panais.jpg"/>
          <p:cNvPicPr>
            <a:picLocks noChangeAspect="1"/>
          </p:cNvPicPr>
          <p:nvPr/>
        </p:nvPicPr>
        <p:blipFill>
          <a:blip r:embed="rId4" cstate="print"/>
          <a:stretch>
            <a:fillRect/>
          </a:stretch>
        </p:blipFill>
        <p:spPr>
          <a:xfrm>
            <a:off x="5940152" y="404664"/>
            <a:ext cx="1441853" cy="1080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PANAIS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SOUPE DE PANAIS EPICÉE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600" i="1" dirty="0" smtClean="0">
                <a:latin typeface="Arial" pitchFamily="34" charset="0"/>
                <a:cs typeface="Arial" pitchFamily="34" charset="0"/>
              </a:rPr>
              <a:t>Recette transmise par Madame </a:t>
            </a:r>
            <a:r>
              <a:rPr lang="fr-FR" sz="600" i="1" dirty="0" err="1" smtClean="0">
                <a:latin typeface="Arial" pitchFamily="34" charset="0"/>
                <a:cs typeface="Arial" pitchFamily="34" charset="0"/>
              </a:rPr>
              <a:t>Goetz</a:t>
            </a:r>
            <a:r>
              <a:rPr lang="fr-FR" sz="600" i="1" dirty="0" smtClean="0">
                <a:latin typeface="Arial" pitchFamily="34" charset="0"/>
                <a:cs typeface="Arial" pitchFamily="34" charset="0"/>
              </a:rPr>
              <a:t> Martine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1.25 litre de bouillon de légumes</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 émincé</a:t>
            </a:r>
            <a:br>
              <a:rPr lang="fr-FR" sz="800" dirty="0" smtClean="0">
                <a:latin typeface="Arial" pitchFamily="34" charset="0"/>
                <a:cs typeface="Arial" pitchFamily="34" charset="0"/>
              </a:rPr>
            </a:br>
            <a:r>
              <a:rPr lang="fr-FR" sz="800" dirty="0" smtClean="0">
                <a:latin typeface="Arial" pitchFamily="34" charset="0"/>
                <a:cs typeface="Arial" pitchFamily="34" charset="0"/>
              </a:rPr>
              <a:t> 		- 1 poireau émincé</a:t>
            </a:r>
            <a:br>
              <a:rPr lang="fr-FR" sz="800" dirty="0" smtClean="0">
                <a:latin typeface="Arial" pitchFamily="34" charset="0"/>
                <a:cs typeface="Arial" pitchFamily="34" charset="0"/>
              </a:rPr>
            </a:br>
            <a:r>
              <a:rPr lang="fr-FR" sz="800" dirty="0" smtClean="0">
                <a:latin typeface="Arial" pitchFamily="34" charset="0"/>
                <a:cs typeface="Arial" pitchFamily="34" charset="0"/>
              </a:rPr>
              <a:t> 		- 500g de panais pelés et émincés</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s. de curry en poudre</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c. de cumin moulu</a:t>
            </a:r>
            <a:br>
              <a:rPr lang="fr-FR" sz="800" dirty="0" smtClean="0">
                <a:latin typeface="Arial" pitchFamily="34" charset="0"/>
                <a:cs typeface="Arial" pitchFamily="34" charset="0"/>
              </a:rPr>
            </a:br>
            <a:r>
              <a:rPr lang="fr-FR" sz="800" dirty="0" smtClean="0">
                <a:latin typeface="Arial" pitchFamily="34" charset="0"/>
                <a:cs typeface="Arial" pitchFamily="34" charset="0"/>
              </a:rPr>
              <a:t> 		- de la crème fraîche (facultatif, j'ai fait </a:t>
            </a:r>
            <a:r>
              <a:rPr lang="fr-FR" sz="800" dirty="0" smtClean="0">
                <a:latin typeface="Arial" pitchFamily="34" charset="0"/>
                <a:cs typeface="Arial" pitchFamily="34" charset="0"/>
              </a:rPr>
              <a:t>		   sans</a:t>
            </a:r>
            <a:r>
              <a:rPr lang="fr-FR" sz="800" dirty="0" smtClean="0">
                <a:latin typeface="Arial" pitchFamily="34" charset="0"/>
                <a:cs typeface="Arial" pitchFamily="34" charset="0"/>
              </a:rPr>
              <a:t>)</a:t>
            </a:r>
            <a:br>
              <a:rPr lang="fr-FR" sz="800" dirty="0" smtClean="0">
                <a:latin typeface="Arial" pitchFamily="34" charset="0"/>
                <a:cs typeface="Arial" pitchFamily="34" charset="0"/>
              </a:rPr>
            </a:br>
            <a:r>
              <a:rPr lang="fr-FR" sz="800" dirty="0" smtClean="0">
                <a:latin typeface="Arial" pitchFamily="34" charset="0"/>
                <a:cs typeface="Arial" pitchFamily="34" charset="0"/>
              </a:rPr>
              <a:t> 		- quelques feuilles de coriandre </a:t>
            </a:r>
            <a:r>
              <a:rPr lang="fr-FR" sz="800" dirty="0" smtClean="0">
                <a:latin typeface="Arial" pitchFamily="34" charset="0"/>
                <a:cs typeface="Arial" pitchFamily="34" charset="0"/>
              </a:rPr>
              <a:t>		   (</a:t>
            </a:r>
            <a:r>
              <a:rPr lang="fr-FR" sz="800" dirty="0" smtClean="0">
                <a:latin typeface="Arial" pitchFamily="34" charset="0"/>
                <a:cs typeface="Arial" pitchFamily="34" charset="0"/>
              </a:rPr>
              <a:t>facultatif)</a:t>
            </a:r>
            <a:br>
              <a:rPr lang="fr-FR" sz="800" dirty="0" smtClean="0">
                <a:latin typeface="Arial" pitchFamily="34" charset="0"/>
                <a:cs typeface="Arial" pitchFamily="34" charset="0"/>
              </a:rPr>
            </a:br>
            <a:r>
              <a:rPr lang="fr-FR" sz="800" dirty="0" smtClean="0">
                <a:latin typeface="Arial" pitchFamily="34" charset="0"/>
                <a:cs typeface="Arial" pitchFamily="34" charset="0"/>
              </a:rPr>
              <a:t>Portez le bouillon à ébullition et laissez-le frémir à petit feu.</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grande casserole, faîtes revenir dans de l'huile d'olive l'oignon,  le poireau et le panais 5 min à couvert.</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petite casserole, faîtes griller les épices dans un peu d'huile,  jusqu'à ce qu'elles embaument.</a:t>
            </a:r>
            <a:br>
              <a:rPr lang="fr-FR" sz="800" dirty="0" smtClean="0">
                <a:latin typeface="Arial" pitchFamily="34" charset="0"/>
                <a:cs typeface="Arial" pitchFamily="34" charset="0"/>
              </a:rPr>
            </a:br>
            <a:r>
              <a:rPr lang="fr-FR" sz="800" dirty="0" smtClean="0">
                <a:latin typeface="Arial" pitchFamily="34" charset="0"/>
                <a:cs typeface="Arial" pitchFamily="34" charset="0"/>
              </a:rPr>
              <a:t>Incorporez les légumes et les épices grillées dans le bouillon, revenez à ébullition et laissez cuire 10 min à feu moyen.</a:t>
            </a:r>
            <a:br>
              <a:rPr lang="fr-FR" sz="800" dirty="0" smtClean="0">
                <a:latin typeface="Arial" pitchFamily="34" charset="0"/>
                <a:cs typeface="Arial" pitchFamily="34" charset="0"/>
              </a:rPr>
            </a:br>
            <a:r>
              <a:rPr lang="fr-FR" sz="800" dirty="0" smtClean="0">
                <a:latin typeface="Arial" pitchFamily="34" charset="0"/>
                <a:cs typeface="Arial" pitchFamily="34" charset="0"/>
              </a:rPr>
              <a:t>Mixez la soupe finement avec un mixeur à pied. Incorporez la crème et réchauffez à feu doux. Décorez de feuilles de coriandre.</a:t>
            </a:r>
            <a:br>
              <a:rPr lang="fr-FR" sz="800" dirty="0" smtClean="0">
                <a:latin typeface="Arial" pitchFamily="34" charset="0"/>
                <a:cs typeface="Arial" pitchFamily="34" charset="0"/>
              </a:rPr>
            </a:b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TARTE AUX PANAIS SUCRÉE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fond de tarte (pâte brisée)</a:t>
            </a:r>
            <a:br>
              <a:rPr lang="fr-FR" sz="800" dirty="0" smtClean="0">
                <a:latin typeface="Arial" pitchFamily="34" charset="0"/>
                <a:cs typeface="Arial" pitchFamily="34" charset="0"/>
              </a:rPr>
            </a:br>
            <a:r>
              <a:rPr lang="fr-FR" sz="800" dirty="0" smtClean="0">
                <a:latin typeface="Arial" pitchFamily="34" charset="0"/>
                <a:cs typeface="Arial" pitchFamily="34" charset="0"/>
              </a:rPr>
              <a:t> 		- 1.500 kg de panais épluchés et </a:t>
            </a:r>
            <a:r>
              <a:rPr lang="fr-FR" sz="800" dirty="0" smtClean="0">
                <a:latin typeface="Arial" pitchFamily="34" charset="0"/>
                <a:cs typeface="Arial" pitchFamily="34" charset="0"/>
              </a:rPr>
              <a:t>		   coupés </a:t>
            </a:r>
            <a:r>
              <a:rPr lang="fr-FR" sz="800" dirty="0" smtClean="0">
                <a:latin typeface="Arial" pitchFamily="34" charset="0"/>
                <a:cs typeface="Arial" pitchFamily="34" charset="0"/>
              </a:rPr>
              <a:t>en </a:t>
            </a:r>
            <a:r>
              <a:rPr lang="fr-FR" sz="800" dirty="0" smtClean="0">
                <a:latin typeface="Arial" pitchFamily="34" charset="0"/>
                <a:cs typeface="Arial" pitchFamily="34" charset="0"/>
              </a:rPr>
              <a:t>tronçons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- 1 noix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- 3 c. à s. de zeste d’orange</a:t>
            </a:r>
            <a:br>
              <a:rPr lang="fr-FR" sz="800" dirty="0" smtClean="0">
                <a:latin typeface="Arial" pitchFamily="34" charset="0"/>
                <a:cs typeface="Arial" pitchFamily="34" charset="0"/>
              </a:rPr>
            </a:br>
            <a:r>
              <a:rPr lang="fr-FR" sz="800" dirty="0" smtClean="0">
                <a:latin typeface="Arial" pitchFamily="34" charset="0"/>
                <a:cs typeface="Arial" pitchFamily="34" charset="0"/>
              </a:rPr>
              <a:t> 		- 2 œufs battus</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de miel</a:t>
            </a:r>
            <a:br>
              <a:rPr lang="fr-FR" sz="800" dirty="0" smtClean="0">
                <a:latin typeface="Arial" pitchFamily="34" charset="0"/>
                <a:cs typeface="Arial" pitchFamily="34" charset="0"/>
              </a:rPr>
            </a:br>
            <a:r>
              <a:rPr lang="fr-FR" sz="800" dirty="0" smtClean="0">
                <a:latin typeface="Arial" pitchFamily="34" charset="0"/>
                <a:cs typeface="Arial" pitchFamily="34" charset="0"/>
              </a:rPr>
              <a:t> 		- cannelle ou clous de girofle</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s. de jus de citron</a:t>
            </a:r>
            <a:br>
              <a:rPr lang="fr-FR" sz="800" dirty="0" smtClean="0">
                <a:latin typeface="Arial" pitchFamily="34" charset="0"/>
                <a:cs typeface="Arial" pitchFamily="34" charset="0"/>
              </a:rPr>
            </a:br>
            <a:r>
              <a:rPr lang="fr-FR" sz="800" dirty="0" smtClean="0">
                <a:latin typeface="Arial" pitchFamily="34" charset="0"/>
                <a:cs typeface="Arial" pitchFamily="34" charset="0"/>
              </a:rPr>
              <a:t> 		- 1 poignée de raisins secs ou de </a:t>
            </a:r>
            <a:r>
              <a:rPr lang="fr-FR" sz="800" dirty="0" smtClean="0">
                <a:latin typeface="Arial" pitchFamily="34" charset="0"/>
                <a:cs typeface="Arial" pitchFamily="34" charset="0"/>
              </a:rPr>
              <a:t>		   pruneaux</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Cuire à demi le fond de tarte. En même temps, cuire les panais dans un mélange lait + eau. Égoutter, mixer.</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Mélanger les panais écrasés avec le beurre, la moitié du miel, les œufs battus, le zeste d’orange, le jus de citron, les épices. Incorporer ensuite les raisins secs ou les pruneaux.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Répartir </a:t>
            </a:r>
            <a:r>
              <a:rPr lang="fr-FR" sz="800" dirty="0" smtClean="0">
                <a:latin typeface="Arial" pitchFamily="34" charset="0"/>
                <a:cs typeface="Arial" pitchFamily="34" charset="0"/>
              </a:rPr>
              <a:t>le mélange dans le fond de tarte. Mettre une couche de miel au-dessus.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Cuire </a:t>
            </a:r>
            <a:r>
              <a:rPr lang="fr-FR" sz="800" dirty="0" smtClean="0">
                <a:latin typeface="Arial" pitchFamily="34" charset="0"/>
                <a:cs typeface="Arial" pitchFamily="34" charset="0"/>
              </a:rPr>
              <a:t>au four pendant 45 à 60 minutes. Servir tiède.</a:t>
            </a:r>
          </a:p>
          <a:p>
            <a:endParaRPr lang="fr-FR" sz="800" dirty="0">
              <a:latin typeface="Arial" pitchFamily="34" charset="0"/>
              <a:cs typeface="Arial" pitchFamily="34" charset="0"/>
            </a:endParaRPr>
          </a:p>
        </p:txBody>
      </p:sp>
      <p:pic>
        <p:nvPicPr>
          <p:cNvPr id="10" name="Image 9" descr="panais.jpg"/>
          <p:cNvPicPr>
            <a:picLocks noChangeAspect="1"/>
          </p:cNvPicPr>
          <p:nvPr/>
        </p:nvPicPr>
        <p:blipFill>
          <a:blip r:embed="rId4" cstate="print"/>
          <a:stretch>
            <a:fillRect/>
          </a:stretch>
        </p:blipFill>
        <p:spPr>
          <a:xfrm>
            <a:off x="5940152" y="404664"/>
            <a:ext cx="1441853" cy="1080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PANAIS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VELOUTÉ DE PANAIS AU GORGONZOLA</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- 1 kg de panais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oignon</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- 100 ml de crème fraîche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c. à s. de beurre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cube de bouillon de volaille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gorgonzola, sel et poivre</a:t>
            </a:r>
          </a:p>
          <a:p>
            <a:pPr>
              <a:buNone/>
            </a:pPr>
            <a:r>
              <a:rPr lang="fr-FR" sz="800" dirty="0" smtClean="0">
                <a:latin typeface="Arial" pitchFamily="34" charset="0"/>
                <a:cs typeface="Arial" pitchFamily="34" charset="0"/>
              </a:rPr>
              <a:t>	Éplucher </a:t>
            </a:r>
            <a:r>
              <a:rPr lang="fr-FR" sz="800" dirty="0" smtClean="0">
                <a:latin typeface="Arial" pitchFamily="34" charset="0"/>
                <a:cs typeface="Arial" pitchFamily="34" charset="0"/>
              </a:rPr>
              <a:t>les panais, les détailler en morceaux.</a:t>
            </a:r>
          </a:p>
          <a:p>
            <a:pPr>
              <a:buNone/>
            </a:pPr>
            <a:r>
              <a:rPr lang="fr-FR" sz="800" dirty="0" smtClean="0">
                <a:latin typeface="Arial" pitchFamily="34" charset="0"/>
                <a:cs typeface="Arial" pitchFamily="34" charset="0"/>
              </a:rPr>
              <a:t>	Éplucher </a:t>
            </a:r>
            <a:r>
              <a:rPr lang="fr-FR" sz="800" dirty="0" smtClean="0">
                <a:latin typeface="Arial" pitchFamily="34" charset="0"/>
                <a:cs typeface="Arial" pitchFamily="34" charset="0"/>
              </a:rPr>
              <a:t>l’oignon et l’émincer. Le faire blondir dans le beurre. Ajouter les panais, couvrir d’eau et laisser cuire jusqu’à ce que les légumes soient bien tendres. Mixer et assaisonner. Au moment de servir, ajouter un petit morceau de gorgonzola dans les assiettes.</a:t>
            </a:r>
          </a:p>
          <a:p>
            <a:pPr>
              <a:buNone/>
            </a:pPr>
            <a:r>
              <a:rPr lang="fr-FR" sz="800" i="1" dirty="0" smtClean="0">
                <a:latin typeface="Arial" pitchFamily="34" charset="0"/>
                <a:cs typeface="Arial" pitchFamily="34" charset="0"/>
              </a:rPr>
              <a:t>	Variante</a:t>
            </a:r>
            <a:r>
              <a:rPr lang="fr-FR" sz="800" i="1" dirty="0" smtClean="0">
                <a:latin typeface="Arial" pitchFamily="34" charset="0"/>
                <a:cs typeface="Arial" pitchFamily="34" charset="0"/>
              </a:rPr>
              <a:t> : Remplacer le gorgonzola par des chips de lard fumé. Faire griller à sec des fines tranches de lard fumé.</a:t>
            </a:r>
            <a:endParaRPr lang="fr-FR" sz="800" dirty="0" smtClean="0">
              <a:latin typeface="Arial" pitchFamily="34" charset="0"/>
              <a:cs typeface="Arial" pitchFamily="34" charset="0"/>
            </a:endParaRPr>
          </a:p>
          <a:p>
            <a:pPr>
              <a:buNone/>
            </a:pPr>
            <a:r>
              <a:rPr lang="fr-FR" sz="800" b="1" dirty="0" smtClean="0">
                <a:latin typeface="Arial" pitchFamily="34" charset="0"/>
                <a:cs typeface="Arial" pitchFamily="34" charset="0"/>
              </a:rPr>
              <a:t>	</a:t>
            </a:r>
            <a:r>
              <a:rPr lang="fr-FR" sz="800" b="1" dirty="0" smtClean="0">
                <a:latin typeface="Arial" pitchFamily="34" charset="0"/>
                <a:cs typeface="Arial" pitchFamily="34" charset="0"/>
              </a:rPr>
              <a:t> </a:t>
            </a: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PANAIS RÂPÉ</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a:t>
            </a:r>
            <a:r>
              <a:rPr lang="fr-FR" sz="800" i="1" dirty="0" smtClean="0">
                <a:latin typeface="Arial" pitchFamily="34" charset="0"/>
                <a:cs typeface="Arial" pitchFamily="34" charset="0"/>
              </a:rPr>
              <a:t> 	</a:t>
            </a:r>
            <a:r>
              <a:rPr lang="fr-FR" sz="800" dirty="0" smtClean="0">
                <a:latin typeface="Arial" pitchFamily="34" charset="0"/>
                <a:cs typeface="Arial" pitchFamily="34" charset="0"/>
              </a:rPr>
              <a:t>- 500 g de panais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- 100 ml d'huile d'olive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gousse d'ail hachée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échalote ciselée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petit bouquet de persil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jus de citron, sel, poivre   </a:t>
            </a:r>
          </a:p>
          <a:p>
            <a:pPr>
              <a:buNone/>
            </a:pPr>
            <a:r>
              <a:rPr lang="fr-FR" sz="800" dirty="0" smtClean="0">
                <a:latin typeface="Arial" pitchFamily="34" charset="0"/>
                <a:cs typeface="Arial" pitchFamily="34" charset="0"/>
              </a:rPr>
              <a:t>	Après </a:t>
            </a:r>
            <a:r>
              <a:rPr lang="fr-FR" sz="800" dirty="0" smtClean="0">
                <a:latin typeface="Arial" pitchFamily="34" charset="0"/>
                <a:cs typeface="Arial" pitchFamily="34" charset="0"/>
              </a:rPr>
              <a:t>avoir épluché le panais, le laver et l'essuyer. Râper finement.</a:t>
            </a:r>
            <a:r>
              <a:rPr lang="fr-FR" sz="800" i="1"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Réaliser </a:t>
            </a:r>
            <a:r>
              <a:rPr lang="fr-FR" sz="800" dirty="0" smtClean="0">
                <a:latin typeface="Arial" pitchFamily="34" charset="0"/>
                <a:cs typeface="Arial" pitchFamily="34" charset="0"/>
              </a:rPr>
              <a:t>une vinaigrette avec le reste des ingrédients et verser sur le panais râpé.</a:t>
            </a:r>
            <a:r>
              <a:rPr lang="fr-FR" sz="800" i="1"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Laisser </a:t>
            </a:r>
            <a:r>
              <a:rPr lang="fr-FR" sz="800" dirty="0" smtClean="0">
                <a:latin typeface="Arial" pitchFamily="34" charset="0"/>
                <a:cs typeface="Arial" pitchFamily="34" charset="0"/>
              </a:rPr>
              <a:t>les saveurs se marier pendant 30 minutes.</a:t>
            </a:r>
            <a:r>
              <a:rPr lang="fr-FR" sz="800" i="1"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Vous </a:t>
            </a:r>
            <a:r>
              <a:rPr lang="fr-FR" sz="800" dirty="0" smtClean="0">
                <a:latin typeface="Arial" pitchFamily="34" charset="0"/>
                <a:cs typeface="Arial" pitchFamily="34" charset="0"/>
              </a:rPr>
              <a:t>pouvez servir ce panais en apéritif sur une tartine beurrée, ou en entrée comme des carottes ou des betteraves râpées.</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SOUPE DE PANAIS AU MIEL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Cuisson : 40 mn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- 4 panais </a:t>
            </a:r>
            <a:br>
              <a:rPr lang="fr-FR" sz="800" dirty="0" smtClean="0">
                <a:latin typeface="Arial" pitchFamily="34" charset="0"/>
                <a:cs typeface="Arial" pitchFamily="34" charset="0"/>
              </a:rPr>
            </a:br>
            <a:r>
              <a:rPr lang="fr-FR" sz="800" dirty="0" smtClean="0">
                <a:latin typeface="Arial" pitchFamily="34" charset="0"/>
                <a:cs typeface="Arial" pitchFamily="34" charset="0"/>
              </a:rPr>
              <a:t> 		- 1 petit oignon </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 		- 1 l de bouillon de légumes ou de </a:t>
            </a:r>
            <a:r>
              <a:rPr lang="fr-FR" sz="800" dirty="0" smtClean="0">
                <a:latin typeface="Arial" pitchFamily="34" charset="0"/>
                <a:cs typeface="Arial" pitchFamily="34" charset="0"/>
              </a:rPr>
              <a:t>		   volaille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 		- miel d'acacia </a:t>
            </a:r>
            <a:br>
              <a:rPr lang="fr-FR" sz="800" dirty="0" smtClean="0">
                <a:latin typeface="Arial" pitchFamily="34" charset="0"/>
                <a:cs typeface="Arial" pitchFamily="34" charset="0"/>
              </a:rPr>
            </a:br>
            <a:r>
              <a:rPr lang="fr-FR" sz="800" dirty="0" smtClean="0">
                <a:latin typeface="Arial" pitchFamily="34" charset="0"/>
                <a:cs typeface="Arial" pitchFamily="34" charset="0"/>
              </a:rPr>
              <a:t>Lavez les panais, tranchez-en les extrémités et coupez-les en morceaux.</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blondir, dans une cuiller à soupe d'huile d'olive, un petit oignon émincé.</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les panais, le bouillon,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Quand les panais sont cuits, mixez la soupe, rectifiez l'assaisonnement si nécessaire ; servez la soupe individuellement en rajoutant un trait de miel dans chaque assiette. </a:t>
            </a:r>
          </a:p>
          <a:p>
            <a:pPr>
              <a:buNone/>
            </a:pPr>
            <a:r>
              <a:rPr lang="fr-FR" sz="800" dirty="0" smtClean="0">
                <a:latin typeface="Arial" pitchFamily="34" charset="0"/>
                <a:cs typeface="Arial" pitchFamily="34" charset="0"/>
              </a:rPr>
              <a:t>	</a:t>
            </a:r>
            <a:r>
              <a:rPr lang="fr-FR" sz="800" i="1" dirty="0" smtClean="0">
                <a:latin typeface="Arial" pitchFamily="34" charset="0"/>
                <a:cs typeface="Arial" pitchFamily="34" charset="0"/>
              </a:rPr>
              <a:t>Cette purée délicatement parfumée est excellente avec toutes les viandes et les volailles rôties.</a:t>
            </a:r>
            <a:endParaRPr lang="fr-FR" sz="800" i="1" dirty="0">
              <a:latin typeface="Arial" pitchFamily="34" charset="0"/>
              <a:cs typeface="Arial" pitchFamily="34" charset="0"/>
            </a:endParaRPr>
          </a:p>
        </p:txBody>
      </p:sp>
      <p:pic>
        <p:nvPicPr>
          <p:cNvPr id="10" name="Image 9" descr="panais.jpg"/>
          <p:cNvPicPr>
            <a:picLocks noChangeAspect="1"/>
          </p:cNvPicPr>
          <p:nvPr/>
        </p:nvPicPr>
        <p:blipFill>
          <a:blip r:embed="rId4" cstate="print"/>
          <a:stretch>
            <a:fillRect/>
          </a:stretch>
        </p:blipFill>
        <p:spPr>
          <a:xfrm>
            <a:off x="5940152" y="404664"/>
            <a:ext cx="1441853" cy="1080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PANAIS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panais.jpg"/>
          <p:cNvPicPr>
            <a:picLocks noChangeAspect="1"/>
          </p:cNvPicPr>
          <p:nvPr/>
        </p:nvPicPr>
        <p:blipFill>
          <a:blip r:embed="rId4" cstate="print"/>
          <a:stretch>
            <a:fillRect/>
          </a:stretch>
        </p:blipFill>
        <p:spPr>
          <a:xfrm>
            <a:off x="5940152" y="404664"/>
            <a:ext cx="1441853" cy="1080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1909</TotalTime>
  <Words>50</Words>
  <Application>Microsoft Office PowerPoint</Application>
  <PresentationFormat>Affichage à l'écran (4:3)</PresentationFormat>
  <Paragraphs>88</Paragraphs>
  <Slides>6</Slides>
  <Notes>5</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6</vt:i4>
      </vt:variant>
    </vt:vector>
  </HeadingPairs>
  <TitlesOfParts>
    <vt:vector size="9" baseType="lpstr">
      <vt:lpstr>Modèle - Bloc note</vt:lpstr>
      <vt:lpstr>Feuille Microsoft Office Excel</vt:lpstr>
      <vt:lpstr>Feuille de calcul</vt:lpstr>
      <vt:lpstr>  </vt:lpstr>
      <vt:lpstr>PANAIS</vt:lpstr>
      <vt:lpstr>PANAIS</vt:lpstr>
      <vt:lpstr>PANAIS</vt:lpstr>
      <vt:lpstr>PANAIS</vt:lpstr>
      <vt:lpstr>PANAIS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49</cp:revision>
  <dcterms:created xsi:type="dcterms:W3CDTF">2011-06-13T09:41:35Z</dcterms:created>
  <dcterms:modified xsi:type="dcterms:W3CDTF">2012-07-02T14:35:27Z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