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4"/>
  </p:notesMasterIdLst>
  <p:handoutMasterIdLst>
    <p:handoutMasterId r:id="rId5"/>
  </p:handoutMasterIdLst>
  <p:sldIdLst>
    <p:sldId id="259" r:id="rId2"/>
    <p:sldId id="260" r:id="rId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44" autoAdjust="0"/>
    <p:restoredTop sz="90857" autoAdjust="0"/>
  </p:normalViewPr>
  <p:slideViewPr>
    <p:cSldViewPr>
      <p:cViewPr>
        <p:scale>
          <a:sx n="150" d="100"/>
          <a:sy n="150" d="100"/>
        </p:scale>
        <p:origin x="-78" y="18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478"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FAF540-3E3E-4EB2-A7E0-23F9C0BEBF2D}" type="datetimeFigureOut">
              <a:rPr lang="fr-FR" smtClean="0"/>
              <a:pPr/>
              <a:t>08/07/2012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DA53A1-323B-4A31-AC57-C06738941AA0}" type="slidenum">
              <a:rPr lang="fr-FR" smtClean="0"/>
              <a:pPr/>
              <a:t>‹N°›</a:t>
            </a:fld>
            <a:endParaRPr lang="fr-F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C59331E-9FDB-40EA-8C3A-C1621C29DADF}" type="slidenum">
              <a:rPr lang="fr-FR"/>
              <a:pPr/>
              <a:t>‹N°›</a:t>
            </a:fld>
            <a:endParaRPr lang="fr-FR"/>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2</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8872538" cy="6858000"/>
            <a:chOff x="0" y="0"/>
            <a:chExt cx="5589" cy="4320"/>
          </a:xfrm>
        </p:grpSpPr>
        <p:sp>
          <p:nvSpPr>
            <p:cNvPr id="3075" name="Rectangle 3"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endParaRPr lang="fr-FR"/>
            </a:p>
          </p:txBody>
        </p:sp>
        <p:pic>
          <p:nvPicPr>
            <p:cNvPr id="3076" name="Picture 4" descr="A:\minispir.GIF"/>
            <p:cNvPicPr>
              <a:picLocks noChangeAspect="1" noChangeArrowheads="1"/>
            </p:cNvPicPr>
            <p:nvPr/>
          </p:nvPicPr>
          <p:blipFill>
            <a:blip r:embed="rId3" cstate="print"/>
            <a:srcRect/>
            <a:stretch>
              <a:fillRect/>
            </a:stretch>
          </p:blipFill>
          <p:spPr bwMode="ltGray">
            <a:xfrm>
              <a:off x="0" y="0"/>
              <a:ext cx="670" cy="4320"/>
            </a:xfrm>
            <a:prstGeom prst="rect">
              <a:avLst/>
            </a:prstGeom>
            <a:noFill/>
          </p:spPr>
        </p:pic>
      </p:grpSp>
      <p:sp>
        <p:nvSpPr>
          <p:cNvPr id="3077" name="Rectangle 5"/>
          <p:cNvSpPr>
            <a:spLocks noGrp="1" noChangeArrowheads="1"/>
          </p:cNvSpPr>
          <p:nvPr>
            <p:ph type="ctrTitle"/>
          </p:nvPr>
        </p:nvSpPr>
        <p:spPr>
          <a:xfrm>
            <a:off x="962025" y="1925638"/>
            <a:ext cx="7772400" cy="1143000"/>
          </a:xfrm>
        </p:spPr>
        <p:txBody>
          <a:bodyPr/>
          <a:lstStyle>
            <a:lvl1pPr algn="ctr">
              <a:defRPr/>
            </a:lvl1pPr>
          </a:lstStyle>
          <a:p>
            <a:r>
              <a:rPr lang="fr-FR" smtClean="0"/>
              <a:t>Cliquez pour modifier le style du titre</a:t>
            </a:r>
            <a:endParaRPr lang="fr-FR"/>
          </a:p>
        </p:txBody>
      </p:sp>
      <p:sp>
        <p:nvSpPr>
          <p:cNvPr id="3078" name="Rectangle 6"/>
          <p:cNvSpPr>
            <a:spLocks noGrp="1" noChangeArrowheads="1"/>
          </p:cNvSpPr>
          <p:nvPr>
            <p:ph type="subTitle" idx="1"/>
          </p:nvPr>
        </p:nvSpPr>
        <p:spPr>
          <a:xfrm>
            <a:off x="1647825" y="3738563"/>
            <a:ext cx="6400800" cy="1752600"/>
          </a:xfrm>
        </p:spPr>
        <p:txBody>
          <a:bodyPr/>
          <a:lstStyle>
            <a:lvl1pPr marL="0" indent="0" algn="ctr">
              <a:buFont typeface="Monotype Sorts" pitchFamily="2" charset="2"/>
              <a:buNone/>
              <a:defRPr>
                <a:solidFill>
                  <a:schemeClr val="bg2"/>
                </a:solidFill>
              </a:defRPr>
            </a:lvl1pPr>
          </a:lstStyle>
          <a:p>
            <a:r>
              <a:rPr lang="fr-FR" smtClean="0"/>
              <a:t>Cliquez pour modifier le style des sous-titres du masque</a:t>
            </a:r>
            <a:endParaRPr lang="fr-FR"/>
          </a:p>
        </p:txBody>
      </p:sp>
      <p:sp>
        <p:nvSpPr>
          <p:cNvPr id="3079" name="Rectangle 7"/>
          <p:cNvSpPr>
            <a:spLocks noGrp="1" noChangeArrowheads="1"/>
          </p:cNvSpPr>
          <p:nvPr>
            <p:ph type="dt" sz="half" idx="2"/>
          </p:nvPr>
        </p:nvSpPr>
        <p:spPr>
          <a:xfrm>
            <a:off x="962025" y="6100763"/>
            <a:ext cx="1905000" cy="457200"/>
          </a:xfrm>
        </p:spPr>
        <p:txBody>
          <a:bodyPr/>
          <a:lstStyle>
            <a:lvl1pPr eaLnBrk="1" hangingPunct="1">
              <a:defRPr>
                <a:solidFill>
                  <a:srgbClr val="A08366"/>
                </a:solidFill>
              </a:defRPr>
            </a:lvl1pPr>
          </a:lstStyle>
          <a:p>
            <a:endParaRPr lang="fr-FR"/>
          </a:p>
        </p:txBody>
      </p:sp>
      <p:sp>
        <p:nvSpPr>
          <p:cNvPr id="3080" name="Rectangle 8"/>
          <p:cNvSpPr>
            <a:spLocks noGrp="1" noChangeArrowheads="1"/>
          </p:cNvSpPr>
          <p:nvPr>
            <p:ph type="ftr" sz="quarter" idx="3"/>
          </p:nvPr>
        </p:nvSpPr>
        <p:spPr>
          <a:xfrm>
            <a:off x="3400425" y="6100763"/>
            <a:ext cx="2895600" cy="457200"/>
          </a:xfrm>
        </p:spPr>
        <p:txBody>
          <a:bodyPr/>
          <a:lstStyle>
            <a:lvl1pPr eaLnBrk="1" hangingPunct="1">
              <a:defRPr>
                <a:solidFill>
                  <a:srgbClr val="A08366"/>
                </a:solidFill>
              </a:defRPr>
            </a:lvl1pPr>
          </a:lstStyle>
          <a:p>
            <a:endParaRPr lang="fr-FR"/>
          </a:p>
        </p:txBody>
      </p:sp>
      <p:sp>
        <p:nvSpPr>
          <p:cNvPr id="3081" name="Rectangle 9"/>
          <p:cNvSpPr>
            <a:spLocks noGrp="1" noChangeArrowheads="1"/>
          </p:cNvSpPr>
          <p:nvPr>
            <p:ph type="sldNum" sz="quarter" idx="4"/>
          </p:nvPr>
        </p:nvSpPr>
        <p:spPr>
          <a:xfrm>
            <a:off x="6829425" y="6100763"/>
            <a:ext cx="1905000" cy="457200"/>
          </a:xfrm>
        </p:spPr>
        <p:txBody>
          <a:bodyPr/>
          <a:lstStyle>
            <a:lvl1pPr eaLnBrk="1" hangingPunct="1">
              <a:defRPr>
                <a:solidFill>
                  <a:srgbClr val="A08366"/>
                </a:solidFill>
              </a:defRPr>
            </a:lvl1pPr>
          </a:lstStyle>
          <a:p>
            <a:fld id="{8669A6FE-ECD9-40CE-B4B5-95B32A9099E3}"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D7615CBD-C416-4FFA-9047-0B8E484EE6A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19900" y="457200"/>
            <a:ext cx="1943100" cy="54864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990600" y="457200"/>
            <a:ext cx="5676900" cy="5486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B5FE0178-2260-4096-BA80-7A9EC9FE6B9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551F575D-A83C-4078-944E-7C598021164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13AA6831-6149-4EE6-B535-EE245FA179E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2A2363DF-7F9D-4232-AD20-F4C72F26FB1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8D5123FD-E96E-498B-8950-3986938B1CD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7B38C24E-ED60-4642-8E1B-2DF85F0106E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6BB0DB72-A1CC-46A7-8F63-CEE3645F149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0ACF784E-16DE-4989-8820-11942A6C714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9094965F-4587-465A-82A6-BE8E043386C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8C735A"/>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8872538" cy="6858000"/>
            <a:chOff x="0" y="0"/>
            <a:chExt cx="5589" cy="4320"/>
          </a:xfrm>
        </p:grpSpPr>
        <p:sp>
          <p:nvSpPr>
            <p:cNvPr id="2051" name="Rectangle 3"/>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endParaRPr lang="fr-FR"/>
            </a:p>
          </p:txBody>
        </p:sp>
        <p:pic>
          <p:nvPicPr>
            <p:cNvPr id="2052" name="Picture 4" descr="A:\minispir.GIF"/>
            <p:cNvPicPr>
              <a:picLocks noChangeAspect="1" noChangeArrowheads="1"/>
            </p:cNvPicPr>
            <p:nvPr/>
          </p:nvPicPr>
          <p:blipFill>
            <a:blip r:embed="rId13" cstate="print"/>
            <a:srcRect/>
            <a:stretch>
              <a:fillRect/>
            </a:stretch>
          </p:blipFill>
          <p:spPr bwMode="ltGray">
            <a:xfrm>
              <a:off x="0" y="0"/>
              <a:ext cx="670" cy="4320"/>
            </a:xfrm>
            <a:prstGeom prst="rect">
              <a:avLst/>
            </a:prstGeom>
            <a:noFill/>
          </p:spPr>
        </p:pic>
        <p:sp>
          <p:nvSpPr>
            <p:cNvPr id="2053" name="Line 5"/>
            <p:cNvSpPr>
              <a:spLocks noChangeShapeType="1"/>
            </p:cNvSpPr>
            <p:nvPr/>
          </p:nvSpPr>
          <p:spPr bwMode="ltGray">
            <a:xfrm>
              <a:off x="640" y="1008"/>
              <a:ext cx="4880" cy="0"/>
            </a:xfrm>
            <a:prstGeom prst="line">
              <a:avLst/>
            </a:prstGeom>
            <a:noFill/>
            <a:ln w="3175">
              <a:solidFill>
                <a:schemeClr val="bg2"/>
              </a:solidFill>
              <a:round/>
              <a:headEnd/>
              <a:tailEnd/>
            </a:ln>
          </p:spPr>
          <p:txBody>
            <a:bodyPr wrap="none" anchor="ctr"/>
            <a:lstStyle/>
            <a:p>
              <a:endParaRPr lang="fr-FR"/>
            </a:p>
          </p:txBody>
        </p:sp>
      </p:grpSp>
      <p:sp>
        <p:nvSpPr>
          <p:cNvPr id="2054" name="Rectangle 6"/>
          <p:cNvSpPr>
            <a:spLocks noGrp="1" noChangeArrowheads="1"/>
          </p:cNvSpPr>
          <p:nvPr>
            <p:ph type="title"/>
          </p:nvPr>
        </p:nvSpPr>
        <p:spPr bwMode="auto">
          <a:xfrm>
            <a:off x="990600" y="457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 du masque</a:t>
            </a:r>
          </a:p>
        </p:txBody>
      </p:sp>
      <p:sp>
        <p:nvSpPr>
          <p:cNvPr id="2055" name="Rectangle 7"/>
          <p:cNvSpPr>
            <a:spLocks noGrp="1" noChangeArrowheads="1"/>
          </p:cNvSpPr>
          <p:nvPr>
            <p:ph type="body" idx="1"/>
          </p:nvPr>
        </p:nvSpPr>
        <p:spPr bwMode="auto">
          <a:xfrm>
            <a:off x="990600" y="1828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056" name="Rectangle 8"/>
          <p:cNvSpPr>
            <a:spLocks noGrp="1" noChangeArrowheads="1"/>
          </p:cNvSpPr>
          <p:nvPr>
            <p:ph type="dt" sz="half" idx="2"/>
          </p:nvPr>
        </p:nvSpPr>
        <p:spPr bwMode="auto">
          <a:xfrm>
            <a:off x="9906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spcBef>
                <a:spcPct val="50000"/>
              </a:spcBef>
              <a:defRPr sz="1400">
                <a:solidFill>
                  <a:schemeClr val="bg2"/>
                </a:solidFill>
              </a:defRPr>
            </a:lvl1pPr>
          </a:lstStyle>
          <a:p>
            <a:endParaRPr lang="fr-FR"/>
          </a:p>
        </p:txBody>
      </p:sp>
      <p:sp>
        <p:nvSpPr>
          <p:cNvPr id="2057" name="Rectangle 9"/>
          <p:cNvSpPr>
            <a:spLocks noGrp="1" noChangeArrowheads="1"/>
          </p:cNvSpPr>
          <p:nvPr>
            <p:ph type="ftr" sz="quarter" idx="3"/>
          </p:nvPr>
        </p:nvSpPr>
        <p:spPr bwMode="auto">
          <a:xfrm>
            <a:off x="3429000" y="6096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50000"/>
              </a:spcBef>
              <a:defRPr sz="1400">
                <a:solidFill>
                  <a:schemeClr val="bg2"/>
                </a:solidFill>
              </a:defRPr>
            </a:lvl1pPr>
          </a:lstStyle>
          <a:p>
            <a:endParaRPr lang="fr-FR"/>
          </a:p>
        </p:txBody>
      </p:sp>
      <p:sp>
        <p:nvSpPr>
          <p:cNvPr id="2058" name="Rectangle 10"/>
          <p:cNvSpPr>
            <a:spLocks noGrp="1" noChangeArrowheads="1"/>
          </p:cNvSpPr>
          <p:nvPr>
            <p:ph type="sldNum" sz="quarter" idx="4"/>
          </p:nvPr>
        </p:nvSpPr>
        <p:spPr bwMode="auto">
          <a:xfrm>
            <a:off x="68580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spcBef>
                <a:spcPct val="50000"/>
              </a:spcBef>
              <a:defRPr sz="1400">
                <a:solidFill>
                  <a:schemeClr val="bg2"/>
                </a:solidFill>
              </a:defRPr>
            </a:lvl1pPr>
          </a:lstStyle>
          <a:p>
            <a:fld id="{90A697F9-3A7F-4E2F-95C7-EE3F3C42912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2pPr>
      <a:lvl3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3pPr>
      <a:lvl4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4pPr>
      <a:lvl5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5pPr>
      <a:lvl6pPr marL="4572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6pPr>
      <a:lvl7pPr marL="9144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7pPr>
      <a:lvl8pPr marL="13716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8pPr>
      <a:lvl9pPr marL="18288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Clr>
          <a:schemeClr val="accent1"/>
        </a:buClr>
        <a:buSzPct val="90000"/>
        <a:buFont typeface="Monotype Sorts" pitchFamily="2" charset="2"/>
        <a:buChar char="4"/>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kumimoji="1" sz="2800">
          <a:solidFill>
            <a:schemeClr val="tx1"/>
          </a:solidFill>
          <a:latin typeface="+mn-lt"/>
          <a:cs typeface="+mn-cs"/>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cs typeface="+mn-cs"/>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Feuille_Microsoft_Office_Excel1.xlsx"/><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package" Target="../embeddings/Feuille_Microsoft_Office_Excel2.xlsx"/></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71600" y="404664"/>
            <a:ext cx="7772400" cy="1800200"/>
          </a:xfrm>
        </p:spPr>
        <p:txBody>
          <a:bodyPr/>
          <a:lstStyle/>
          <a:p>
            <a:pPr algn="r"/>
            <a:r>
              <a:rPr lang="fr-FR" sz="2400" dirty="0" smtClean="0">
                <a:latin typeface="Arial" pitchFamily="34" charset="0"/>
                <a:cs typeface="Arial" pitchFamily="34" charset="0"/>
              </a:rPr>
              <a:t/>
            </a:r>
            <a:br>
              <a:rPr lang="fr-FR" sz="2400" dirty="0" smtClean="0">
                <a:latin typeface="Arial" pitchFamily="34" charset="0"/>
                <a:cs typeface="Arial" pitchFamily="34" charset="0"/>
              </a:rPr>
            </a:br>
            <a:r>
              <a:rPr lang="fr-FR" dirty="0" smtClean="0"/>
              <a:t/>
            </a:r>
            <a:br>
              <a:rPr lang="fr-FR" dirty="0" smtClean="0"/>
            </a:br>
            <a:endParaRPr lang="fr-FR" dirty="0"/>
          </a:p>
        </p:txBody>
      </p:sp>
      <p:sp>
        <p:nvSpPr>
          <p:cNvPr id="4" name="Espace réservé du numéro de diapositive 3"/>
          <p:cNvSpPr>
            <a:spLocks noGrp="1"/>
          </p:cNvSpPr>
          <p:nvPr>
            <p:ph type="sldNum" sz="quarter" idx="4"/>
          </p:nvPr>
        </p:nvSpPr>
        <p:spPr/>
        <p:txBody>
          <a:bodyPr/>
          <a:lstStyle/>
          <a:p>
            <a:fld id="{8669A6FE-ECD9-40CE-B4B5-95B32A9099E3}" type="slidenum">
              <a:rPr lang="fr-FR" smtClean="0"/>
              <a:pPr/>
              <a:t>1</a:t>
            </a:fld>
            <a:endParaRPr lang="fr-FR"/>
          </a:p>
        </p:txBody>
      </p:sp>
      <p:graphicFrame>
        <p:nvGraphicFramePr>
          <p:cNvPr id="8" name="Objet 7"/>
          <p:cNvGraphicFramePr>
            <a:graphicFrameLocks noChangeAspect="1"/>
          </p:cNvGraphicFramePr>
          <p:nvPr/>
        </p:nvGraphicFramePr>
        <p:xfrm>
          <a:off x="1692275" y="1557338"/>
          <a:ext cx="2943225" cy="4463950"/>
        </p:xfrm>
        <a:graphic>
          <a:graphicData uri="http://schemas.openxmlformats.org/presentationml/2006/ole">
            <p:oleObj spid="_x0000_s1026" name="Feuille de calcul" r:id="rId3" imgW="2752650" imgH="2628900" progId="Excel.Sheet.12">
              <p:embed/>
            </p:oleObj>
          </a:graphicData>
        </a:graphic>
      </p:graphicFrame>
      <p:graphicFrame>
        <p:nvGraphicFramePr>
          <p:cNvPr id="1027" name="Object 3"/>
          <p:cNvGraphicFramePr>
            <a:graphicFrameLocks noChangeAspect="1"/>
          </p:cNvGraphicFramePr>
          <p:nvPr/>
        </p:nvGraphicFramePr>
        <p:xfrm>
          <a:off x="5004048" y="1556792"/>
          <a:ext cx="2943225" cy="4464149"/>
        </p:xfrm>
        <a:graphic>
          <a:graphicData uri="http://schemas.openxmlformats.org/presentationml/2006/ole">
            <p:oleObj spid="_x0000_s1027" name="Feuille de calcul" r:id="rId4" imgW="2752650" imgH="2628900" progId="Excel.Sheet.12">
              <p:embed/>
            </p:oleObj>
          </a:graphicData>
        </a:graphic>
      </p:graphicFrame>
      <p:pic>
        <p:nvPicPr>
          <p:cNvPr id="11" name="Picture 4" descr="logo jardins du giessen 081210"/>
          <p:cNvPicPr>
            <a:picLocks noChangeAspect="1" noChangeArrowheads="1"/>
          </p:cNvPicPr>
          <p:nvPr/>
        </p:nvPicPr>
        <p:blipFill>
          <a:blip r:embed="rId5" cstate="print"/>
          <a:srcRect/>
          <a:stretch>
            <a:fillRect/>
          </a:stretch>
        </p:blipFill>
        <p:spPr bwMode="auto">
          <a:xfrm>
            <a:off x="1115616" y="332656"/>
            <a:ext cx="2245617" cy="1152000"/>
          </a:xfrm>
          <a:prstGeom prst="rect">
            <a:avLst/>
          </a:prstGeom>
          <a:noFill/>
          <a:ln w="9525">
            <a:noFill/>
            <a:miter lim="800000"/>
            <a:headEnd/>
            <a:tailEnd/>
          </a:ln>
        </p:spPr>
      </p:pic>
      <p:sp>
        <p:nvSpPr>
          <p:cNvPr id="13" name="Rectangle 12"/>
          <p:cNvSpPr/>
          <p:nvPr/>
        </p:nvSpPr>
        <p:spPr>
          <a:xfrm>
            <a:off x="5508104" y="620688"/>
            <a:ext cx="2952328" cy="461665"/>
          </a:xfrm>
          <a:prstGeom prst="rect">
            <a:avLst/>
          </a:prstGeom>
        </p:spPr>
        <p:txBody>
          <a:bodyPr wrap="square">
            <a:spAutoFit/>
          </a:bodyPr>
          <a:lstStyle/>
          <a:p>
            <a:pPr algn="r"/>
            <a:r>
              <a:rPr lang="fr-FR" dirty="0" smtClean="0"/>
              <a:t>MOURON BLANC</a:t>
            </a:r>
            <a:endParaRPr lang="fr-FR" dirty="0"/>
          </a:p>
        </p:txBody>
      </p:sp>
      <p:pic>
        <p:nvPicPr>
          <p:cNvPr id="9" name="Image 8" descr="mb.jpg"/>
          <p:cNvPicPr>
            <a:picLocks noChangeAspect="1"/>
          </p:cNvPicPr>
          <p:nvPr/>
        </p:nvPicPr>
        <p:blipFill>
          <a:blip r:embed="rId6" cstate="print"/>
          <a:stretch>
            <a:fillRect/>
          </a:stretch>
        </p:blipFill>
        <p:spPr>
          <a:xfrm>
            <a:off x="3995936" y="332656"/>
            <a:ext cx="1657157" cy="1152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MOURON BLANC</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2</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PURÉE DE MOURON BLANC</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a:t>
            </a:r>
            <a:r>
              <a:rPr lang="fr-FR" sz="800" dirty="0" smtClean="0">
                <a:latin typeface="Arial" pitchFamily="34" charset="0"/>
                <a:cs typeface="Arial" pitchFamily="34" charset="0"/>
              </a:rPr>
              <a:t> :	</a:t>
            </a:r>
            <a:r>
              <a:rPr lang="fr-FR" sz="800" dirty="0" smtClean="0">
                <a:latin typeface="Arial" pitchFamily="34" charset="0"/>
                <a:cs typeface="Arial" pitchFamily="34" charset="0"/>
              </a:rPr>
              <a:t>	- </a:t>
            </a:r>
            <a:r>
              <a:rPr lang="fr-FR" sz="800" dirty="0" smtClean="0">
                <a:latin typeface="Arial" pitchFamily="34" charset="0"/>
                <a:cs typeface="Arial" pitchFamily="34" charset="0"/>
              </a:rPr>
              <a:t>de la purée de pommes de terre</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 passoire de mouron blanc</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sel, poivre, noix de </a:t>
            </a:r>
            <a:r>
              <a:rPr lang="fr-FR" sz="800" dirty="0" smtClean="0">
                <a:latin typeface="Arial" pitchFamily="34" charset="0"/>
                <a:cs typeface="Arial" pitchFamily="34" charset="0"/>
              </a:rPr>
              <a:t>muscade</a:t>
            </a:r>
          </a:p>
          <a:p>
            <a:pPr>
              <a:buNone/>
            </a:pP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Quand </a:t>
            </a:r>
            <a:r>
              <a:rPr lang="fr-FR" sz="800" dirty="0" smtClean="0">
                <a:latin typeface="Arial" pitchFamily="34" charset="0"/>
                <a:cs typeface="Arial" pitchFamily="34" charset="0"/>
              </a:rPr>
              <a:t>les pommes de terre sont cuites, les égoutter et réserver. </a:t>
            </a:r>
          </a:p>
          <a:p>
            <a:pPr>
              <a:lnSpc>
                <a:spcPct val="150000"/>
              </a:lnSpc>
              <a:buNone/>
            </a:pPr>
            <a:r>
              <a:rPr lang="fr-FR" sz="800" dirty="0" smtClean="0">
                <a:latin typeface="Arial" pitchFamily="34" charset="0"/>
                <a:cs typeface="Arial" pitchFamily="34" charset="0"/>
              </a:rPr>
              <a:t>	Dans </a:t>
            </a:r>
            <a:r>
              <a:rPr lang="fr-FR" sz="800" dirty="0" smtClean="0">
                <a:latin typeface="Arial" pitchFamily="34" charset="0"/>
                <a:cs typeface="Arial" pitchFamily="34" charset="0"/>
              </a:rPr>
              <a:t>la même casserole, mettre le mouron préalablement trié et lavé dans l'eau vinaigrée. Le faire cuire dans un fond d'huile d'olive et d'eau, de lait ou de lait végétal, seulement quelques minutes. Transvaser le tout dans le </a:t>
            </a:r>
            <a:r>
              <a:rPr lang="fr-FR" sz="800" dirty="0" err="1" smtClean="0">
                <a:latin typeface="Arial" pitchFamily="34" charset="0"/>
                <a:cs typeface="Arial" pitchFamily="34" charset="0"/>
              </a:rPr>
              <a:t>blender</a:t>
            </a:r>
            <a:r>
              <a:rPr lang="fr-FR" sz="800" dirty="0" smtClean="0">
                <a:latin typeface="Arial" pitchFamily="34" charset="0"/>
                <a:cs typeface="Arial" pitchFamily="34" charset="0"/>
              </a:rPr>
              <a:t> ou le robot et mixer en une purée liquide. </a:t>
            </a:r>
          </a:p>
          <a:p>
            <a:pPr>
              <a:lnSpc>
                <a:spcPct val="150000"/>
              </a:lnSpc>
              <a:buNone/>
            </a:pPr>
            <a:r>
              <a:rPr lang="fr-FR" sz="800" dirty="0" smtClean="0">
                <a:latin typeface="Arial" pitchFamily="34" charset="0"/>
                <a:cs typeface="Arial" pitchFamily="34" charset="0"/>
              </a:rPr>
              <a:t>	Reverser </a:t>
            </a:r>
            <a:r>
              <a:rPr lang="fr-FR" sz="800" dirty="0" smtClean="0">
                <a:latin typeface="Arial" pitchFamily="34" charset="0"/>
                <a:cs typeface="Arial" pitchFamily="34" charset="0"/>
              </a:rPr>
              <a:t>les pommes de terre dans la casserole, et les écraser en purée avec le coulis de mouron.   </a:t>
            </a:r>
          </a:p>
          <a:p>
            <a:pPr>
              <a:lnSpc>
                <a:spcPct val="150000"/>
              </a:lnSpc>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Il faut mixer le mouron à part, car vu sa texture, il est difficile de l'écraser manuellement au presse-purée) </a:t>
            </a:r>
          </a:p>
          <a:p>
            <a:pPr>
              <a:lnSpc>
                <a:spcPct val="150000"/>
              </a:lnSpc>
              <a:buNone/>
            </a:pPr>
            <a:r>
              <a:rPr lang="fr-FR" sz="800" i="1" dirty="0" smtClean="0">
                <a:latin typeface="Arial" pitchFamily="34" charset="0"/>
                <a:cs typeface="Arial" pitchFamily="34" charset="0"/>
              </a:rPr>
              <a:t>	On </a:t>
            </a:r>
            <a:r>
              <a:rPr lang="fr-FR" sz="800" i="1" dirty="0" smtClean="0">
                <a:latin typeface="Arial" pitchFamily="34" charset="0"/>
                <a:cs typeface="Arial" pitchFamily="34" charset="0"/>
              </a:rPr>
              <a:t>peut ajouter un peu d’ail.</a:t>
            </a:r>
            <a:endParaRPr lang="fr-FR" sz="800" dirty="0" smtClean="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9" name="Image 8" descr="mb.jpg"/>
          <p:cNvPicPr>
            <a:picLocks noChangeAspect="1"/>
          </p:cNvPicPr>
          <p:nvPr/>
        </p:nvPicPr>
        <p:blipFill>
          <a:blip r:embed="rId4" cstate="print"/>
          <a:stretch>
            <a:fillRect/>
          </a:stretch>
        </p:blipFill>
        <p:spPr>
          <a:xfrm>
            <a:off x="4355976" y="332656"/>
            <a:ext cx="1657157" cy="11520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 Bloc note">
  <a:themeElements>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Modèle - Bloc note</Template>
  <TotalTime>1896</TotalTime>
  <Words>12</Words>
  <Application>Microsoft Office PowerPoint</Application>
  <PresentationFormat>Affichage à l'écran (4:3)</PresentationFormat>
  <Paragraphs>17</Paragraphs>
  <Slides>2</Slides>
  <Notes>1</Notes>
  <HiddenSlides>0</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2</vt:i4>
      </vt:variant>
    </vt:vector>
  </HeadingPairs>
  <TitlesOfParts>
    <vt:vector size="5" baseType="lpstr">
      <vt:lpstr>Modèle - Bloc note</vt:lpstr>
      <vt:lpstr>Feuille Microsoft Office Excel</vt:lpstr>
      <vt:lpstr>Feuille de calcul</vt:lpstr>
      <vt:lpstr>  </vt:lpstr>
      <vt:lpstr>MOURON BLANC</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RECETTES</dc:title>
  <dc:creator>LOTT</dc:creator>
  <cp:lastModifiedBy>LOTT FAMILLE</cp:lastModifiedBy>
  <cp:revision>50</cp:revision>
  <dcterms:created xsi:type="dcterms:W3CDTF">2011-06-13T09:41:35Z</dcterms:created>
  <dcterms:modified xsi:type="dcterms:W3CDTF">2012-07-08T21:35:50Z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TC010437861036</vt:lpwstr>
  </property>
</Properties>
</file>