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259" r:id="rId2"/>
    <p:sldId id="260" r:id="rId3"/>
    <p:sldId id="263" r:id="rId4"/>
    <p:sldId id="262" r:id="rId5"/>
    <p:sldId id="261" r:id="rId6"/>
    <p:sldId id="265" r:id="rId7"/>
    <p:sldId id="267" r:id="rId8"/>
    <p:sldId id="268" r:id="rId9"/>
    <p:sldId id="269" r:id="rId10"/>
    <p:sldId id="270" r:id="rId11"/>
    <p:sldId id="273" r:id="rId12"/>
    <p:sldId id="272" r:id="rId13"/>
    <p:sldId id="271"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7000" autoAdjust="0"/>
  </p:normalViewPr>
  <p:slideViewPr>
    <p:cSldViewPr>
      <p:cViewPr>
        <p:scale>
          <a:sx n="150" d="100"/>
          <a:sy n="150" d="100"/>
        </p:scale>
        <p:origin x="1164" y="22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19/03/2017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extLst>
      <p:ext uri="{BB962C8B-B14F-4D97-AF65-F5344CB8AC3E}">
        <p14:creationId xmlns:p14="http://schemas.microsoft.com/office/powerpoint/2010/main" val="1153445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extLst>
      <p:ext uri="{BB962C8B-B14F-4D97-AF65-F5344CB8AC3E}">
        <p14:creationId xmlns:p14="http://schemas.microsoft.com/office/powerpoint/2010/main" val="12517754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jpeg"/><Relationship Id="rId5" Type="http://schemas.openxmlformats.org/officeDocument/2006/relationships/image" Target="../media/image3.emf"/><Relationship Id="rId10" Type="http://schemas.openxmlformats.org/officeDocument/2006/relationships/image" Target="../media/image6.jpeg"/><Relationship Id="rId4" Type="http://schemas.openxmlformats.org/officeDocument/2006/relationships/package" Target="../embeddings/Microsoft_Excel_Worksheet1.xlsx"/><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dirty="0"/>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mc:AlternateContent xmlns:mc="http://schemas.openxmlformats.org/markup-compatibility/2006">
              <mc:Choice xmlns:v="urn:schemas-microsoft-com:vml" Requires="v">
                <p:oleObj spid="_x0000_s1028" name="Feuille de calcul" r:id="rId4" imgW="2752650" imgH="2628900" progId="Excel.Sheet.12">
                  <p:embed/>
                </p:oleObj>
              </mc:Choice>
              <mc:Fallback>
                <p:oleObj name="Feuille de calcul" r:id="rId4" imgW="2752650" imgH="2628900"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557338"/>
                        <a:ext cx="2943225" cy="446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mc:AlternateContent xmlns:mc="http://schemas.openxmlformats.org/markup-compatibility/2006">
              <mc:Choice xmlns:v="urn:schemas-microsoft-com:vml" Requires="v">
                <p:oleObj spid="_x0000_s1029" name="Feuille de calcul" r:id="rId7" imgW="2752650" imgH="2628900" progId="Excel.Sheet.12">
                  <p:embed/>
                </p:oleObj>
              </mc:Choice>
              <mc:Fallback>
                <p:oleObj name="Feuille de calcul" r:id="rId7" imgW="2752650" imgH="2628900" progId="Excel.Sheet.12">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8" y="1556792"/>
                        <a:ext cx="2943225" cy="44641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4" descr="logo jardins du giessen 081210"/>
          <p:cNvPicPr>
            <a:picLocks noChangeAspect="1" noChangeArrowheads="1"/>
          </p:cNvPicPr>
          <p:nvPr/>
        </p:nvPicPr>
        <p:blipFill>
          <a:blip r:embed="rId9"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6588224" y="620688"/>
            <a:ext cx="1872208" cy="461665"/>
          </a:xfrm>
          <a:prstGeom prst="rect">
            <a:avLst/>
          </a:prstGeom>
        </p:spPr>
        <p:txBody>
          <a:bodyPr wrap="square">
            <a:spAutoFit/>
          </a:bodyPr>
          <a:lstStyle/>
          <a:p>
            <a:pPr algn="r"/>
            <a:r>
              <a:rPr lang="fr-FR" dirty="0" smtClean="0"/>
              <a:t>GÂTEAUX</a:t>
            </a:r>
            <a:endParaRPr lang="fr-FR" dirty="0"/>
          </a:p>
        </p:txBody>
      </p:sp>
      <p:pic>
        <p:nvPicPr>
          <p:cNvPr id="10" name="Image 9" descr="gatea.jpg"/>
          <p:cNvPicPr>
            <a:picLocks noChangeAspect="1"/>
          </p:cNvPicPr>
          <p:nvPr/>
        </p:nvPicPr>
        <p:blipFill>
          <a:blip r:embed="rId10" cstate="print"/>
          <a:stretch>
            <a:fillRect/>
          </a:stretch>
        </p:blipFill>
        <p:spPr>
          <a:xfrm>
            <a:off x="3851920" y="332656"/>
            <a:ext cx="1753318" cy="1152000"/>
          </a:xfrm>
          <a:prstGeom prst="rect">
            <a:avLst/>
          </a:prstGeom>
        </p:spPr>
      </p:pic>
      <p:pic>
        <p:nvPicPr>
          <p:cNvPr id="12" name="Image 11" descr="koug.jpg"/>
          <p:cNvPicPr>
            <a:picLocks noChangeAspect="1"/>
          </p:cNvPicPr>
          <p:nvPr/>
        </p:nvPicPr>
        <p:blipFill>
          <a:blip r:embed="rId11" cstate="print"/>
          <a:stretch>
            <a:fillRect/>
          </a:stretch>
        </p:blipFill>
        <p:spPr>
          <a:xfrm>
            <a:off x="5580112" y="332656"/>
            <a:ext cx="1295400"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10</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GRANOLA</a:t>
            </a:r>
          </a:p>
          <a:p>
            <a:pPr>
              <a:buNone/>
            </a:pPr>
            <a:r>
              <a:rPr lang="fr-FR" sz="800" dirty="0" smtClean="0">
                <a:latin typeface="Arial" pitchFamily="34" charset="0"/>
                <a:cs typeface="Arial" pitchFamily="34" charset="0"/>
              </a:rPr>
              <a:t>	Ingrédients : 	- 3 tasses de flocons mélangés</a:t>
            </a:r>
          </a:p>
          <a:p>
            <a:pPr>
              <a:buNone/>
            </a:pPr>
            <a:r>
              <a:rPr lang="fr-FR" sz="800" dirty="0" smtClean="0">
                <a:latin typeface="Arial" pitchFamily="34" charset="0"/>
                <a:cs typeface="Arial" pitchFamily="34" charset="0"/>
              </a:rPr>
              <a:t>			- 1 t. de farine (facultatif, selon 		  consistance)</a:t>
            </a:r>
          </a:p>
          <a:p>
            <a:pPr>
              <a:buNone/>
            </a:pPr>
            <a:r>
              <a:rPr lang="fr-FR" sz="800" dirty="0" smtClean="0">
                <a:latin typeface="Arial" pitchFamily="34" charset="0"/>
                <a:cs typeface="Arial" pitchFamily="34" charset="0"/>
              </a:rPr>
              <a:t>			- ½ tasse d’huile</a:t>
            </a:r>
          </a:p>
          <a:p>
            <a:pPr>
              <a:buNone/>
            </a:pPr>
            <a:r>
              <a:rPr lang="fr-FR" sz="800" dirty="0" smtClean="0">
                <a:latin typeface="Arial" pitchFamily="34" charset="0"/>
                <a:cs typeface="Arial" pitchFamily="34" charset="0"/>
              </a:rPr>
              <a:t>			- ½ tasse de sucre ou de miel</a:t>
            </a:r>
          </a:p>
          <a:p>
            <a:pPr>
              <a:buNone/>
            </a:pPr>
            <a:r>
              <a:rPr lang="fr-FR" sz="800" dirty="0" smtClean="0">
                <a:latin typeface="Arial" pitchFamily="34" charset="0"/>
                <a:cs typeface="Arial" pitchFamily="34" charset="0"/>
              </a:rPr>
              <a:t>			- ½ t. de noix de coco râpée ou de</a:t>
            </a:r>
          </a:p>
          <a:p>
            <a:pPr>
              <a:buNone/>
            </a:pPr>
            <a:r>
              <a:rPr lang="fr-FR" sz="800" dirty="0" smtClean="0">
                <a:latin typeface="Arial" pitchFamily="34" charset="0"/>
                <a:cs typeface="Arial" pitchFamily="34" charset="0"/>
              </a:rPr>
              <a:t>			  graines de sésame</a:t>
            </a:r>
          </a:p>
          <a:p>
            <a:pPr>
              <a:buNone/>
            </a:pPr>
            <a:r>
              <a:rPr lang="fr-FR" sz="800" dirty="0" smtClean="0">
                <a:latin typeface="Arial" pitchFamily="34" charset="0"/>
                <a:cs typeface="Arial" pitchFamily="34" charset="0"/>
              </a:rPr>
              <a:t>			- sel, noix ou noisettes hachés</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Mélanger les ingrédients secs. Ajouter l’huile et le miel. Bien</a:t>
            </a:r>
          </a:p>
          <a:p>
            <a:pPr>
              <a:lnSpc>
                <a:spcPct val="150000"/>
              </a:lnSpc>
              <a:buNone/>
            </a:pPr>
            <a:r>
              <a:rPr lang="fr-FR" sz="800" dirty="0" smtClean="0">
                <a:latin typeface="Arial" pitchFamily="34" charset="0"/>
                <a:cs typeface="Arial" pitchFamily="34" charset="0"/>
              </a:rPr>
              <a:t>	mélanger. Étaler sur une plaque allant au four et enfourner TH. 5.</a:t>
            </a:r>
          </a:p>
          <a:p>
            <a:pPr>
              <a:lnSpc>
                <a:spcPct val="150000"/>
              </a:lnSpc>
              <a:buNone/>
            </a:pPr>
            <a:r>
              <a:rPr lang="fr-FR" sz="800" dirty="0" smtClean="0">
                <a:latin typeface="Arial" pitchFamily="34" charset="0"/>
                <a:cs typeface="Arial" pitchFamily="34" charset="0"/>
              </a:rPr>
              <a:t>	Remuer le mélange de temps en temps. Lorsque les flocons sont</a:t>
            </a:r>
          </a:p>
          <a:p>
            <a:pPr>
              <a:lnSpc>
                <a:spcPct val="150000"/>
              </a:lnSpc>
              <a:buNone/>
            </a:pPr>
            <a:r>
              <a:rPr lang="fr-FR" sz="800" dirty="0" smtClean="0">
                <a:latin typeface="Arial" pitchFamily="34" charset="0"/>
                <a:cs typeface="Arial" pitchFamily="34" charset="0"/>
              </a:rPr>
              <a:t>	légèrement dorés et sentent bon, c’est cuit.</a:t>
            </a:r>
          </a:p>
          <a:p>
            <a:pPr>
              <a:lnSpc>
                <a:spcPct val="150000"/>
              </a:lnSpc>
              <a:buNone/>
            </a:pPr>
            <a:r>
              <a:rPr lang="fr-FR" sz="800" dirty="0" smtClean="0">
                <a:latin typeface="Arial" pitchFamily="34" charset="0"/>
                <a:cs typeface="Arial" pitchFamily="34" charset="0"/>
              </a:rPr>
              <a:t>	Ce mélange est un délice, saupoudré sur une compote de fruit ou sur du fromage blanc.</a:t>
            </a:r>
          </a:p>
          <a:p>
            <a:pPr>
              <a:lnSpc>
                <a:spcPct val="150000"/>
              </a:lnSpc>
              <a:buNone/>
            </a:pPr>
            <a:r>
              <a:rPr lang="fr-FR" sz="800" dirty="0" smtClean="0">
                <a:latin typeface="Arial" pitchFamily="34" charset="0"/>
                <a:cs typeface="Arial" pitchFamily="34" charset="0"/>
              </a:rPr>
              <a:t>	Il se conserve très bien dans des bocaux en verre : on peut donc en préparer de grandes quantités à l’avance.</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BETTELMANN LUDO</a:t>
            </a:r>
          </a:p>
          <a:p>
            <a:pPr>
              <a:buNone/>
            </a:pPr>
            <a:r>
              <a:rPr lang="fr-FR" sz="800" dirty="0" smtClean="0">
                <a:latin typeface="Arial" pitchFamily="34" charset="0"/>
                <a:cs typeface="Arial" pitchFamily="34" charset="0"/>
              </a:rPr>
              <a:t>	</a:t>
            </a:r>
            <a:r>
              <a:rPr lang="fr-FR" sz="700" dirty="0" smtClean="0">
                <a:latin typeface="Arial" pitchFamily="34" charset="0"/>
                <a:cs typeface="Arial" pitchFamily="34" charset="0"/>
              </a:rPr>
              <a:t>Recette transmise par Monsieur WEIL</a:t>
            </a:r>
          </a:p>
          <a:p>
            <a:pPr>
              <a:buNone/>
            </a:pPr>
            <a:r>
              <a:rPr lang="fr-FR" sz="800" dirty="0" smtClean="0">
                <a:latin typeface="Arial" pitchFamily="34" charset="0"/>
                <a:cs typeface="Arial" pitchFamily="34" charset="0"/>
              </a:rPr>
              <a:t>	Ingrédients : 	- 4 œufs</a:t>
            </a:r>
          </a:p>
          <a:p>
            <a:pPr>
              <a:buNone/>
            </a:pPr>
            <a:r>
              <a:rPr lang="fr-FR" sz="800" dirty="0" smtClean="0">
                <a:latin typeface="Arial" pitchFamily="34" charset="0"/>
                <a:cs typeface="Arial" pitchFamily="34" charset="0"/>
              </a:rPr>
              <a:t>			- 1 verre à moutarde de sucre</a:t>
            </a:r>
          </a:p>
          <a:p>
            <a:pPr>
              <a:buNone/>
            </a:pPr>
            <a:r>
              <a:rPr lang="fr-FR" sz="800" dirty="0" smtClean="0">
                <a:latin typeface="Arial" pitchFamily="34" charset="0"/>
                <a:cs typeface="Arial" pitchFamily="34" charset="0"/>
              </a:rPr>
              <a:t>			- ½ verre à moutarde d’huile de 		  tournesol</a:t>
            </a:r>
          </a:p>
          <a:p>
            <a:pPr>
              <a:buNone/>
            </a:pPr>
            <a:r>
              <a:rPr lang="fr-FR" sz="800" dirty="0" smtClean="0">
                <a:latin typeface="Arial" pitchFamily="34" charset="0"/>
                <a:cs typeface="Arial" pitchFamily="34" charset="0"/>
              </a:rPr>
              <a:t>			- 1 verre de noix (ou noisettes) 		  moulues</a:t>
            </a:r>
          </a:p>
          <a:p>
            <a:pPr>
              <a:buNone/>
            </a:pPr>
            <a:r>
              <a:rPr lang="fr-FR" sz="800" dirty="0" smtClean="0">
                <a:latin typeface="Arial" pitchFamily="34" charset="0"/>
                <a:cs typeface="Arial" pitchFamily="34" charset="0"/>
              </a:rPr>
              <a:t>			- 2 verres de farine</a:t>
            </a:r>
          </a:p>
          <a:p>
            <a:pPr>
              <a:buNone/>
            </a:pPr>
            <a:r>
              <a:rPr lang="fr-FR" sz="800" dirty="0" smtClean="0">
                <a:latin typeface="Arial" pitchFamily="34" charset="0"/>
                <a:cs typeface="Arial" pitchFamily="34" charset="0"/>
              </a:rPr>
              <a:t>			- 1 c. à c. de levure chimique</a:t>
            </a:r>
          </a:p>
          <a:p>
            <a:pPr>
              <a:buNone/>
            </a:pPr>
            <a:r>
              <a:rPr lang="fr-FR" sz="800" dirty="0" smtClean="0">
                <a:latin typeface="Arial" pitchFamily="34" charset="0"/>
                <a:cs typeface="Arial" pitchFamily="34" charset="0"/>
              </a:rPr>
              <a:t>			- 1 tablette de chocolat broyé</a:t>
            </a:r>
          </a:p>
          <a:p>
            <a:pPr>
              <a:buNone/>
            </a:pPr>
            <a:r>
              <a:rPr lang="fr-FR" sz="800" dirty="0" smtClean="0">
                <a:latin typeface="Arial" pitchFamily="34" charset="0"/>
                <a:cs typeface="Arial" pitchFamily="34" charset="0"/>
              </a:rPr>
              <a:t>			- 4 à 5 pommes coupées en petits 		  cubes</a:t>
            </a:r>
          </a:p>
          <a:p>
            <a:pPr>
              <a:buNone/>
            </a:pPr>
            <a:r>
              <a:rPr lang="fr-FR" sz="800" dirty="0" smtClean="0">
                <a:latin typeface="Arial" pitchFamily="34" charset="0"/>
                <a:cs typeface="Arial" pitchFamily="34" charset="0"/>
              </a:rPr>
              <a:t>			- des raisins secs</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Préchauffer le four sur Th. 6.</a:t>
            </a:r>
          </a:p>
          <a:p>
            <a:pPr>
              <a:lnSpc>
                <a:spcPct val="150000"/>
              </a:lnSpc>
              <a:buNone/>
            </a:pPr>
            <a:r>
              <a:rPr lang="fr-FR" sz="800" dirty="0" smtClean="0">
                <a:latin typeface="Arial" pitchFamily="34" charset="0"/>
                <a:cs typeface="Arial" pitchFamily="34" charset="0"/>
              </a:rPr>
              <a:t>	Battre le sucre avec les œufs. Ajouter l’huile, puis le reste des</a:t>
            </a:r>
          </a:p>
          <a:p>
            <a:pPr>
              <a:lnSpc>
                <a:spcPct val="150000"/>
              </a:lnSpc>
              <a:buNone/>
            </a:pPr>
            <a:r>
              <a:rPr lang="fr-FR" sz="800" dirty="0" smtClean="0">
                <a:latin typeface="Arial" pitchFamily="34" charset="0"/>
                <a:cs typeface="Arial" pitchFamily="34" charset="0"/>
              </a:rPr>
              <a:t>	ingrédients en terminant par les pommes et les raisins secs.</a:t>
            </a:r>
          </a:p>
          <a:p>
            <a:pPr>
              <a:lnSpc>
                <a:spcPct val="150000"/>
              </a:lnSpc>
              <a:buNone/>
            </a:pPr>
            <a:r>
              <a:rPr lang="fr-FR" sz="800" dirty="0" smtClean="0">
                <a:latin typeface="Arial" pitchFamily="34" charset="0"/>
                <a:cs typeface="Arial" pitchFamily="34" charset="0"/>
              </a:rPr>
              <a:t>	Beurrer un moule à gâteau. Étaler la pâte et enfourner environ 45</a:t>
            </a:r>
          </a:p>
          <a:p>
            <a:pPr>
              <a:lnSpc>
                <a:spcPct val="150000"/>
              </a:lnSpc>
              <a:buNone/>
            </a:pPr>
            <a:r>
              <a:rPr lang="fr-FR" sz="800" dirty="0" smtClean="0">
                <a:latin typeface="Arial" pitchFamily="34" charset="0"/>
                <a:cs typeface="Arial" pitchFamily="34" charset="0"/>
              </a:rPr>
              <a:t>	minutes.</a:t>
            </a:r>
          </a:p>
          <a:p>
            <a:pPr>
              <a:lnSpc>
                <a:spcPct val="150000"/>
              </a:lnSpc>
              <a:buNone/>
            </a:pPr>
            <a:r>
              <a:rPr lang="fr-FR" sz="800" dirty="0" smtClean="0">
                <a:latin typeface="Arial" pitchFamily="34" charset="0"/>
                <a:cs typeface="Arial" pitchFamily="34" charset="0"/>
              </a:rPr>
              <a:t>	Si vous le désirez, vous pouvez le recouvrir d’un glaçage une fois</a:t>
            </a:r>
          </a:p>
          <a:p>
            <a:pPr>
              <a:lnSpc>
                <a:spcPct val="150000"/>
              </a:lnSpc>
              <a:buNone/>
            </a:pPr>
            <a:r>
              <a:rPr lang="fr-FR" sz="800" dirty="0" smtClean="0">
                <a:latin typeface="Arial" pitchFamily="34" charset="0"/>
                <a:cs typeface="Arial" pitchFamily="34" charset="0"/>
              </a:rPr>
              <a:t>	refroidit.</a:t>
            </a:r>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11</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GÂTEAU AUX QUETSCHES</a:t>
            </a:r>
          </a:p>
          <a:p>
            <a:pPr>
              <a:buNone/>
            </a:pPr>
            <a:r>
              <a:rPr lang="fr-FR" sz="700" dirty="0" smtClean="0">
                <a:latin typeface="Arial" pitchFamily="34" charset="0"/>
                <a:cs typeface="Arial" pitchFamily="34" charset="0"/>
              </a:rPr>
              <a:t>	Recette autrichienne</a:t>
            </a:r>
          </a:p>
          <a:p>
            <a:pPr>
              <a:buNone/>
            </a:pPr>
            <a:r>
              <a:rPr lang="fr-FR" sz="800" dirty="0" smtClean="0">
                <a:latin typeface="Arial" pitchFamily="34" charset="0"/>
                <a:cs typeface="Arial" pitchFamily="34" charset="0"/>
              </a:rPr>
              <a:t>	Ingrédients : 	- 4 jaunes d’</a:t>
            </a:r>
            <a:r>
              <a:rPr lang="fr-FR" sz="800" dirty="0" err="1" smtClean="0">
                <a:latin typeface="Arial" pitchFamily="34" charset="0"/>
                <a:cs typeface="Arial" pitchFamily="34" charset="0"/>
              </a:rPr>
              <a:t>oeufs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- 4 blancs d’</a:t>
            </a:r>
            <a:r>
              <a:rPr lang="fr-FR" sz="800" dirty="0" err="1" smtClean="0">
                <a:latin typeface="Arial" pitchFamily="34" charset="0"/>
                <a:cs typeface="Arial" pitchFamily="34" charset="0"/>
              </a:rPr>
              <a:t>oeufs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- 300 g de sucre</a:t>
            </a:r>
          </a:p>
          <a:p>
            <a:pPr>
              <a:buNone/>
            </a:pPr>
            <a:r>
              <a:rPr lang="fr-FR" sz="800" dirty="0" smtClean="0">
                <a:latin typeface="Arial" pitchFamily="34" charset="0"/>
                <a:cs typeface="Arial" pitchFamily="34" charset="0"/>
              </a:rPr>
              <a:t>			- 300 g de farine</a:t>
            </a:r>
          </a:p>
          <a:p>
            <a:pPr>
              <a:buNone/>
            </a:pPr>
            <a:r>
              <a:rPr lang="fr-FR" sz="800" dirty="0" smtClean="0">
                <a:latin typeface="Arial" pitchFamily="34" charset="0"/>
                <a:cs typeface="Arial" pitchFamily="34" charset="0"/>
              </a:rPr>
              <a:t>			- 300 g de beurre</a:t>
            </a:r>
          </a:p>
          <a:p>
            <a:pPr>
              <a:buNone/>
            </a:pPr>
            <a:r>
              <a:rPr lang="fr-FR" sz="800" dirty="0" smtClean="0">
                <a:latin typeface="Arial" pitchFamily="34" charset="0"/>
                <a:cs typeface="Arial" pitchFamily="34" charset="0"/>
              </a:rPr>
              <a:t>			- 1 kg de quetsches dénoyautées</a:t>
            </a:r>
          </a:p>
          <a:p>
            <a:pPr>
              <a:buNone/>
            </a:pPr>
            <a:r>
              <a:rPr lang="fr-FR" sz="800" dirty="0" smtClean="0">
                <a:latin typeface="Arial" pitchFamily="34" charset="0"/>
                <a:cs typeface="Arial" pitchFamily="34" charset="0"/>
              </a:rPr>
              <a:t>			- 2 c. à s. de sucre glace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Travaillez le beurre et le sucre jusqu’à ce que le mélange blanchisse. Ajoutez les jaunes d’œufs,  puis la farine et pour finir, les blancs d’œufs battus en neige ferme.</a:t>
            </a:r>
          </a:p>
          <a:p>
            <a:pPr>
              <a:lnSpc>
                <a:spcPct val="150000"/>
              </a:lnSpc>
              <a:buNone/>
            </a:pPr>
            <a:r>
              <a:rPr lang="fr-FR" sz="800" dirty="0" smtClean="0">
                <a:latin typeface="Arial" pitchFamily="34" charset="0"/>
                <a:cs typeface="Arial" pitchFamily="34" charset="0"/>
              </a:rPr>
              <a:t>	Beurrez un moule à gâteau. Y verser la pâte. Incrustez les quetsches dans la pâte (ne pas en mettre au centre), saupoudrez de sucre glace pour faire caraméliser. Enfournez 45 minutes à 170°, th. 6-7.</a:t>
            </a:r>
          </a:p>
          <a:p>
            <a:pPr>
              <a:lnSpc>
                <a:spcPct val="150000"/>
              </a:lnSpc>
              <a:buNone/>
            </a:pPr>
            <a:r>
              <a:rPr lang="fr-FR" sz="800" dirty="0" smtClean="0">
                <a:latin typeface="Arial" pitchFamily="34" charset="0"/>
                <a:cs typeface="Arial" pitchFamily="34" charset="0"/>
              </a:rPr>
              <a:t>	Variante : selon les saisons, vous pouvez mettre d’autres fruits.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BETTELMANN AUX FRUITS </a:t>
            </a:r>
          </a:p>
          <a:p>
            <a:pPr>
              <a:buNone/>
            </a:pPr>
            <a:r>
              <a:rPr lang="fr-FR" sz="800" dirty="0" smtClean="0">
                <a:latin typeface="Arial" pitchFamily="34" charset="0"/>
                <a:cs typeface="Arial" pitchFamily="34" charset="0"/>
              </a:rPr>
              <a:t>	Ingrédients :		- 250 g de pain complet rassis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fruits (des pommes, poires, 		  bananes, raisins secs)</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 entiers</a:t>
            </a:r>
            <a:br>
              <a:rPr lang="fr-FR" sz="800" dirty="0" smtClean="0">
                <a:latin typeface="Arial" pitchFamily="34" charset="0"/>
                <a:cs typeface="Arial" pitchFamily="34" charset="0"/>
              </a:rPr>
            </a:br>
            <a:r>
              <a:rPr lang="fr-FR" sz="800" dirty="0" smtClean="0">
                <a:latin typeface="Arial" pitchFamily="34" charset="0"/>
                <a:cs typeface="Arial" pitchFamily="34" charset="0"/>
              </a:rPr>
              <a:t>		- 2 à 3 c. à s.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¾ l de lait (ou davantage suivant l’âge 		  du pain)</a:t>
            </a:r>
            <a:br>
              <a:rPr lang="fr-FR" sz="800" dirty="0" smtClean="0">
                <a:latin typeface="Arial" pitchFamily="34" charset="0"/>
                <a:cs typeface="Arial" pitchFamily="34" charset="0"/>
              </a:rPr>
            </a:br>
            <a:r>
              <a:rPr lang="fr-FR" sz="800" dirty="0" smtClean="0">
                <a:latin typeface="Arial" pitchFamily="34" charset="0"/>
                <a:cs typeface="Arial" pitchFamily="34" charset="0"/>
              </a:rPr>
              <a:t>		- cannelle, sucre</a:t>
            </a:r>
          </a:p>
          <a:p>
            <a:pPr>
              <a:buNone/>
            </a:pP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Couper le pain rassis en petits morceaux. Verser dessus le lait très chaud. Mélanger. Laisser tremper, puis malaxer de façon à former une bouillie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fruits en petits morceaux. Les ajouter au pain. Mélanger. Ajouter les œufs, l’huile, la cannelle. Mélanger. Verser dans un plat en terre, préalablement huilé. La couche de la préparation de doit pas avoir plus de 3 cm d’épaisseur.</a:t>
            </a:r>
            <a:br>
              <a:rPr lang="fr-FR" sz="800" dirty="0" smtClean="0">
                <a:latin typeface="Arial" pitchFamily="34" charset="0"/>
                <a:cs typeface="Arial" pitchFamily="34" charset="0"/>
              </a:rPr>
            </a:br>
            <a:r>
              <a:rPr lang="fr-FR" sz="800" dirty="0" smtClean="0">
                <a:latin typeface="Arial" pitchFamily="34" charset="0"/>
                <a:cs typeface="Arial" pitchFamily="34" charset="0"/>
              </a:rPr>
              <a:t>Cuire environ ¾ h d’heure à four moyen. Le dessus doit être brun. Laisser refroidir.</a:t>
            </a:r>
            <a:endParaRPr lang="fr-FR" sz="800" b="1" dirty="0" smtClean="0">
              <a:latin typeface="Arial" pitchFamily="34" charset="0"/>
              <a:cs typeface="Arial" pitchFamily="34" charset="0"/>
            </a:endParaRPr>
          </a:p>
          <a:p>
            <a:pPr>
              <a:lnSpc>
                <a:spcPct val="150000"/>
              </a:lnSpc>
              <a:buNone/>
            </a:pPr>
            <a:r>
              <a:rPr lang="fr-FR" sz="800" i="1" dirty="0" smtClean="0">
                <a:latin typeface="Arial" pitchFamily="34" charset="0"/>
                <a:cs typeface="Arial" pitchFamily="34" charset="0"/>
              </a:rPr>
              <a:t>	Meilleur le lendemain.</a:t>
            </a:r>
            <a:br>
              <a:rPr lang="fr-FR" sz="800" i="1" dirty="0" smtClean="0">
                <a:latin typeface="Arial" pitchFamily="34" charset="0"/>
                <a:cs typeface="Arial" pitchFamily="34" charset="0"/>
              </a:rPr>
            </a:br>
            <a:r>
              <a:rPr lang="fr-FR" sz="800" i="1" dirty="0" smtClean="0">
                <a:latin typeface="Arial" pitchFamily="34" charset="0"/>
                <a:cs typeface="Arial" pitchFamily="34" charset="0"/>
              </a:rPr>
              <a:t>On peut également le saupoudrer de </a:t>
            </a:r>
            <a:r>
              <a:rPr lang="fr-FR" sz="800" i="1" dirty="0" err="1" smtClean="0">
                <a:latin typeface="Arial" pitchFamily="34" charset="0"/>
                <a:cs typeface="Arial" pitchFamily="34" charset="0"/>
              </a:rPr>
              <a:t>granola</a:t>
            </a:r>
            <a:r>
              <a:rPr lang="fr-FR" sz="800" i="1" dirty="0" smtClean="0">
                <a:latin typeface="Arial" pitchFamily="34" charset="0"/>
                <a:cs typeface="Arial" pitchFamily="34" charset="0"/>
              </a:rPr>
              <a:t>.</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12</a:t>
            </a:fld>
            <a:endParaRPr lang="fr-FR"/>
          </a:p>
        </p:txBody>
      </p:sp>
      <p:sp>
        <p:nvSpPr>
          <p:cNvPr id="5" name="Espace réservé du contenu 2"/>
          <p:cNvSpPr>
            <a:spLocks noGrp="1"/>
          </p:cNvSpPr>
          <p:nvPr>
            <p:ph sz="half" idx="1"/>
          </p:nvPr>
        </p:nvSpPr>
        <p:spPr>
          <a:xfrm>
            <a:off x="990600" y="1828800"/>
            <a:ext cx="3810000" cy="4114800"/>
          </a:xfrm>
        </p:spPr>
        <p:txBody>
          <a:bodyPr/>
          <a:lstStyle/>
          <a:p>
            <a:pPr>
              <a:buNone/>
            </a:pPr>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ENTREMETS A L'AMANDE  </a:t>
            </a:r>
          </a:p>
          <a:p>
            <a:pPr>
              <a:buNone/>
            </a:pPr>
            <a:r>
              <a:rPr lang="fr-FR" sz="700" dirty="0" smtClean="0">
                <a:latin typeface="Arial" pitchFamily="34" charset="0"/>
                <a:cs typeface="Arial" pitchFamily="34" charset="0"/>
              </a:rPr>
              <a:t>	(Recette transmise par la famille RESTA) </a:t>
            </a:r>
            <a:endParaRPr lang="fr-FR" sz="7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environ 5 entremets :</a:t>
            </a:r>
            <a:br>
              <a:rPr lang="fr-FR" sz="800" dirty="0" smtClean="0">
                <a:latin typeface="Arial" pitchFamily="34" charset="0"/>
                <a:cs typeface="Arial" pitchFamily="34" charset="0"/>
              </a:rPr>
            </a:br>
            <a:r>
              <a:rPr lang="fr-FR" sz="800" dirty="0" smtClean="0">
                <a:latin typeface="Arial" pitchFamily="34" charset="0"/>
                <a:cs typeface="Arial" pitchFamily="34" charset="0"/>
              </a:rPr>
              <a:t>		- ½ litre de lait d’avoine</a:t>
            </a:r>
            <a:br>
              <a:rPr lang="fr-FR" sz="800" dirty="0" smtClean="0">
                <a:latin typeface="Arial" pitchFamily="34" charset="0"/>
                <a:cs typeface="Arial" pitchFamily="34" charset="0"/>
              </a:rPr>
            </a:br>
            <a:r>
              <a:rPr lang="fr-FR" sz="800" dirty="0" smtClean="0">
                <a:latin typeface="Arial" pitchFamily="34" charset="0"/>
                <a:cs typeface="Arial" pitchFamily="34" charset="0"/>
              </a:rPr>
              <a:t>		- 2 c. à s. de purée d’amandes 		  complètes</a:t>
            </a:r>
            <a:br>
              <a:rPr lang="fr-FR" sz="800" dirty="0" smtClean="0">
                <a:latin typeface="Arial" pitchFamily="34" charset="0"/>
                <a:cs typeface="Arial" pitchFamily="34" charset="0"/>
              </a:rPr>
            </a:br>
            <a:r>
              <a:rPr lang="fr-FR" sz="800" dirty="0" smtClean="0">
                <a:latin typeface="Arial" pitchFamily="34" charset="0"/>
                <a:cs typeface="Arial" pitchFamily="34" charset="0"/>
              </a:rPr>
              <a:t>		- 4 c. à s. de sirop d’agave</a:t>
            </a:r>
            <a:br>
              <a:rPr lang="fr-FR" sz="800" dirty="0" smtClean="0">
                <a:latin typeface="Arial" pitchFamily="34" charset="0"/>
                <a:cs typeface="Arial" pitchFamily="34" charset="0"/>
              </a:rPr>
            </a:br>
            <a:r>
              <a:rPr lang="fr-FR" sz="800" dirty="0" smtClean="0">
                <a:latin typeface="Arial" pitchFamily="34" charset="0"/>
                <a:cs typeface="Arial" pitchFamily="34" charset="0"/>
              </a:rPr>
              <a:t>		-1 c. à c. d’Arrow </a:t>
            </a:r>
            <a:r>
              <a:rPr lang="fr-FR" sz="800" dirty="0" err="1" smtClean="0">
                <a:latin typeface="Arial" pitchFamily="34" charset="0"/>
                <a:cs typeface="Arial" pitchFamily="34" charset="0"/>
              </a:rPr>
              <a:t>root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-1 sachet de 4g d’agar agar</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le lait d’avoine, l’Arrow </a:t>
            </a:r>
            <a:r>
              <a:rPr lang="fr-FR" sz="800" dirty="0" err="1" smtClean="0">
                <a:latin typeface="Arial" pitchFamily="34" charset="0"/>
                <a:cs typeface="Arial" pitchFamily="34" charset="0"/>
              </a:rPr>
              <a:t>root</a:t>
            </a:r>
            <a:r>
              <a:rPr lang="fr-FR" sz="800" dirty="0" smtClean="0">
                <a:latin typeface="Arial" pitchFamily="34" charset="0"/>
                <a:cs typeface="Arial" pitchFamily="34" charset="0"/>
              </a:rPr>
              <a:t>, l’agar agar. Mettre sur le feu, ajouter le sirop d’agave et amener jusqu’à légère ébullition. Maintenir ainsi 2 ou 3 minutes. Le mélange va épaissir très légèrement. Verser dans des ramequins individuels et placer au frais 1 ou 2 heures.</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FLAN AUX OEUFS </a:t>
            </a:r>
          </a:p>
          <a:p>
            <a:pPr>
              <a:buNone/>
            </a:pPr>
            <a:r>
              <a:rPr lang="fr-FR" sz="800" dirty="0" smtClean="0">
                <a:latin typeface="Arial" pitchFamily="34" charset="0"/>
                <a:cs typeface="Arial" pitchFamily="34" charset="0"/>
              </a:rPr>
              <a:t>	Ingrédients :		- 2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½ l de lait bouillant</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sucre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les œufs avec le sucre. Tout en remuant, incorporer doucement le lait. Sucrer à volonté. Verser dans des ramequins.</a:t>
            </a:r>
            <a:br>
              <a:rPr lang="fr-FR" sz="800" dirty="0" smtClean="0">
                <a:latin typeface="Arial" pitchFamily="34" charset="0"/>
                <a:cs typeface="Arial" pitchFamily="34" charset="0"/>
              </a:rPr>
            </a:br>
            <a:r>
              <a:rPr lang="fr-FR" sz="800" dirty="0" smtClean="0">
                <a:latin typeface="Arial" pitchFamily="34" charset="0"/>
                <a:cs typeface="Arial" pitchFamily="34" charset="0"/>
              </a:rPr>
              <a:t>Cuire au four au bain-marie, ½ heure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À déguster nature ou napper de caramel.</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PAIN D’ÉPICE</a:t>
            </a:r>
          </a:p>
          <a:p>
            <a:pPr>
              <a:lnSpc>
                <a:spcPct val="150000"/>
              </a:lnSpc>
              <a:buNone/>
            </a:pPr>
            <a:r>
              <a:rPr lang="fr-FR" sz="800" dirty="0" smtClean="0">
                <a:latin typeface="Arial" pitchFamily="34" charset="0"/>
                <a:cs typeface="Arial" pitchFamily="34" charset="0"/>
              </a:rPr>
              <a:t>	Ingrédients :		- 250 g de farine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- 160 g de miel</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- 100 g de cassonade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- 80 g de beurre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- 150 ml de jus d’orange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- 3 c. à c. d’épices à pain d’épices</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- 1 c. à c. de bicarbonate de soude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- 1 pincée de sel</a:t>
            </a:r>
          </a:p>
          <a:p>
            <a:pPr>
              <a:lnSpc>
                <a:spcPct val="150000"/>
              </a:lnSpc>
              <a:buNone/>
            </a:pP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Dans une casserole, faire bouillir le jus d’orange, le beurre et le miel. Mélanger et laisser refroidir. </a:t>
            </a:r>
          </a:p>
          <a:p>
            <a:pPr>
              <a:lnSpc>
                <a:spcPct val="150000"/>
              </a:lnSpc>
              <a:buNone/>
            </a:pPr>
            <a:r>
              <a:rPr lang="fr-FR" sz="800" dirty="0" smtClean="0">
                <a:latin typeface="Arial" pitchFamily="34" charset="0"/>
                <a:cs typeface="Arial" pitchFamily="34" charset="0"/>
              </a:rPr>
              <a:t>	Dans un saladier, mélanger la farine, le bicarbonate de soude, 1 pincée de sel et les épices. </a:t>
            </a:r>
          </a:p>
          <a:p>
            <a:pPr>
              <a:lnSpc>
                <a:spcPct val="150000"/>
              </a:lnSpc>
              <a:buNone/>
            </a:pPr>
            <a:r>
              <a:rPr lang="fr-FR" sz="800" dirty="0" smtClean="0">
                <a:latin typeface="Arial" pitchFamily="34" charset="0"/>
                <a:cs typeface="Arial" pitchFamily="34" charset="0"/>
              </a:rPr>
              <a:t>	Incorporer le mélange  précédent complètement refroidi. Mélanger. Préchauffer le four à 150° chaleur tournante. </a:t>
            </a:r>
          </a:p>
          <a:p>
            <a:pPr>
              <a:lnSpc>
                <a:spcPct val="150000"/>
              </a:lnSpc>
              <a:buNone/>
            </a:pPr>
            <a:r>
              <a:rPr lang="fr-FR" sz="800" dirty="0" smtClean="0">
                <a:latin typeface="Arial" pitchFamily="34" charset="0"/>
                <a:cs typeface="Arial" pitchFamily="34" charset="0"/>
              </a:rPr>
              <a:t>	Beurrer un moule à cake. Verser la préparation et cuire pendant 1 h. La lame d’un couteau doit ressortir sèche. </a:t>
            </a:r>
          </a:p>
          <a:p>
            <a:pPr>
              <a:lnSpc>
                <a:spcPct val="150000"/>
              </a:lnSpc>
              <a:buNone/>
            </a:pPr>
            <a:r>
              <a:rPr lang="fr-FR" sz="800" dirty="0" smtClean="0">
                <a:latin typeface="Arial" pitchFamily="34" charset="0"/>
                <a:cs typeface="Arial" pitchFamily="34" charset="0"/>
              </a:rPr>
              <a:t>	Démouler et laisser refroidir sur une grille.</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MIEL CITRON THYM</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- 250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- 50 g de sucre</a:t>
            </a:r>
          </a:p>
          <a:p>
            <a:pPr>
              <a:buNone/>
            </a:pPr>
            <a:r>
              <a:rPr lang="fr-FR" sz="800" dirty="0" smtClean="0">
                <a:latin typeface="Arial" pitchFamily="34" charset="0"/>
                <a:cs typeface="Arial" pitchFamily="34" charset="0"/>
              </a:rPr>
              <a:t>	 		- 120 g de miel (3 à 4 c à s bien pleine)</a:t>
            </a:r>
          </a:p>
          <a:p>
            <a:pPr>
              <a:buNone/>
            </a:pPr>
            <a:r>
              <a:rPr lang="fr-FR" sz="800" dirty="0" smtClean="0">
                <a:latin typeface="Arial" pitchFamily="34" charset="0"/>
                <a:cs typeface="Arial" pitchFamily="34" charset="0"/>
              </a:rPr>
              <a:t>	 		- 60 g de beurre</a:t>
            </a:r>
          </a:p>
          <a:p>
            <a:pPr>
              <a:buNone/>
            </a:pPr>
            <a:r>
              <a:rPr lang="fr-FR" sz="800" dirty="0" smtClean="0">
                <a:latin typeface="Arial" pitchFamily="34" charset="0"/>
                <a:cs typeface="Arial" pitchFamily="34" charset="0"/>
              </a:rPr>
              <a:t>	 		- Le jus de 2 citrons</a:t>
            </a:r>
          </a:p>
          <a:p>
            <a:pPr>
              <a:buNone/>
            </a:pPr>
            <a:r>
              <a:rPr lang="fr-FR" sz="800" dirty="0" smtClean="0">
                <a:latin typeface="Arial" pitchFamily="34" charset="0"/>
                <a:cs typeface="Arial" pitchFamily="34" charset="0"/>
              </a:rPr>
              <a:t>	 		- Le zeste de 1 citron</a:t>
            </a:r>
          </a:p>
          <a:p>
            <a:pPr>
              <a:buNone/>
            </a:pPr>
            <a:r>
              <a:rPr lang="fr-FR" sz="800" dirty="0" smtClean="0">
                <a:latin typeface="Arial" pitchFamily="34" charset="0"/>
                <a:cs typeface="Arial" pitchFamily="34" charset="0"/>
              </a:rPr>
              <a:t>	 		- 1 poignée de thym frais (ou romarin ou</a:t>
            </a:r>
          </a:p>
          <a:p>
            <a:pPr>
              <a:buNone/>
            </a:pPr>
            <a:r>
              <a:rPr lang="fr-FR" sz="800" dirty="0" smtClean="0">
                <a:latin typeface="Arial" pitchFamily="34" charset="0"/>
                <a:cs typeface="Arial" pitchFamily="34" charset="0"/>
              </a:rPr>
              <a:t>			   Basilic)</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½ c à c de bicarbonate de soude</a:t>
            </a:r>
          </a:p>
          <a:p>
            <a:pPr>
              <a:buNone/>
            </a:pPr>
            <a:r>
              <a:rPr lang="fr-FR" sz="800" dirty="0" smtClean="0">
                <a:latin typeface="Arial" pitchFamily="34" charset="0"/>
                <a:cs typeface="Arial" pitchFamily="34" charset="0"/>
              </a:rPr>
              <a:t>	 		- 1 pincée de sel</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Préchauffez le four à 180°C (th.6). </a:t>
            </a:r>
          </a:p>
          <a:p>
            <a:pPr>
              <a:buNone/>
            </a:pPr>
            <a:r>
              <a:rPr lang="fr-FR" sz="800" dirty="0" smtClean="0">
                <a:latin typeface="Arial" pitchFamily="34" charset="0"/>
                <a:cs typeface="Arial" pitchFamily="34" charset="0"/>
              </a:rPr>
              <a:t>	Faites fondre le beurre. </a:t>
            </a:r>
          </a:p>
          <a:p>
            <a:pPr>
              <a:buNone/>
            </a:pPr>
            <a:r>
              <a:rPr lang="fr-FR" sz="800" dirty="0" smtClean="0">
                <a:latin typeface="Arial" pitchFamily="34" charset="0"/>
                <a:cs typeface="Arial" pitchFamily="34" charset="0"/>
              </a:rPr>
              <a:t>	Hachez finement le thym. </a:t>
            </a:r>
          </a:p>
          <a:p>
            <a:pPr>
              <a:buNone/>
            </a:pPr>
            <a:r>
              <a:rPr lang="fr-FR" sz="800" dirty="0" smtClean="0">
                <a:latin typeface="Arial" pitchFamily="34" charset="0"/>
                <a:cs typeface="Arial" pitchFamily="34" charset="0"/>
              </a:rPr>
              <a:t>	Beurrez et farinez un moule à cake. </a:t>
            </a:r>
          </a:p>
          <a:p>
            <a:pPr>
              <a:buNone/>
            </a:pPr>
            <a:r>
              <a:rPr lang="fr-FR" sz="800" dirty="0" smtClean="0">
                <a:latin typeface="Arial" pitchFamily="34" charset="0"/>
                <a:cs typeface="Arial" pitchFamily="34" charset="0"/>
              </a:rPr>
              <a:t>	Travaillez les œufs avec le sucre et le miel. Quand la préparation double de volume et devient mousseuse, ajoutez peu à peu la farine, le beurre fondu, le zeste et le jus de citron. Ajoutez le thym et le sel. Mélangez. Incorporez délicatement la levure et le bicarbonate de soude. </a:t>
            </a:r>
          </a:p>
          <a:p>
            <a:pPr>
              <a:buNone/>
            </a:pPr>
            <a:r>
              <a:rPr lang="fr-FR" sz="800" dirty="0" smtClean="0">
                <a:latin typeface="Arial" pitchFamily="34" charset="0"/>
                <a:cs typeface="Arial" pitchFamily="34" charset="0"/>
              </a:rPr>
              <a:t>	Versez la pâte dans le moule et enfournez. </a:t>
            </a:r>
          </a:p>
          <a:p>
            <a:pPr>
              <a:buNone/>
            </a:pPr>
            <a:r>
              <a:rPr lang="fr-FR" sz="800" dirty="0" smtClean="0">
                <a:latin typeface="Arial" pitchFamily="34" charset="0"/>
                <a:cs typeface="Arial" pitchFamily="34" charset="0"/>
              </a:rPr>
              <a:t>	Faites cuire 50 min.</a:t>
            </a:r>
          </a:p>
          <a:p>
            <a:pPr>
              <a:buNone/>
            </a:pPr>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
        <p:nvSpPr>
          <p:cNvPr id="11" name="ZoneTexte 10"/>
          <p:cNvSpPr txBox="1"/>
          <p:nvPr/>
        </p:nvSpPr>
        <p:spPr>
          <a:xfrm>
            <a:off x="7812360" y="1844824"/>
            <a:ext cx="720080" cy="553998"/>
          </a:xfrm>
          <a:prstGeom prst="rect">
            <a:avLst/>
          </a:prstGeom>
          <a:noFill/>
        </p:spPr>
        <p:txBody>
          <a:bodyPr wrap="square" rtlCol="0">
            <a:spAutoFit/>
          </a:bodyPr>
          <a:lstStyle/>
          <a:p>
            <a:pPr algn="ctr"/>
            <a:r>
              <a:rPr lang="fr-FR" sz="600" dirty="0" smtClean="0">
                <a:solidFill>
                  <a:schemeClr val="accent1">
                    <a:lumMod val="50000"/>
                  </a:schemeClr>
                </a:solidFill>
                <a:latin typeface="Arial" pitchFamily="34" charset="0"/>
                <a:cs typeface="Arial" pitchFamily="34" charset="0"/>
              </a:rPr>
              <a:t>Dégusté  au Jardin lors de la journée « porte ouverte » 2011.</a:t>
            </a:r>
            <a:endParaRPr lang="fr-FR" sz="6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dirty="0"/>
          </a:p>
        </p:txBody>
      </p:sp>
      <p:sp>
        <p:nvSpPr>
          <p:cNvPr id="5" name="Espace réservé du contenu 2"/>
          <p:cNvSpPr>
            <a:spLocks noGrp="1"/>
          </p:cNvSpPr>
          <p:nvPr>
            <p:ph sz="half" idx="1"/>
          </p:nvPr>
        </p:nvSpPr>
        <p:spPr>
          <a:xfrm>
            <a:off x="990600" y="1700808"/>
            <a:ext cx="7541840" cy="4536504"/>
          </a:xfrm>
        </p:spPr>
        <p:txBody>
          <a:bodyPr/>
          <a:lstStyle/>
          <a:p>
            <a:r>
              <a:rPr lang="fr-FR" sz="800" b="1" dirty="0" smtClean="0">
                <a:latin typeface="Arial" pitchFamily="34" charset="0"/>
                <a:cs typeface="Arial" pitchFamily="34" charset="0"/>
              </a:rPr>
              <a:t>PÂTE À STRUDEL</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- 250 g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 		- 2 jaunes d’œuf  (Le deuxième sert à dorer le Strudel)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a:t>
            </a:r>
            <a:br>
              <a:rPr lang="fr-FR" sz="800" dirty="0" smtClean="0">
                <a:latin typeface="Arial" pitchFamily="34" charset="0"/>
                <a:cs typeface="Arial" pitchFamily="34" charset="0"/>
              </a:rPr>
            </a:br>
            <a:r>
              <a:rPr lang="fr-FR" sz="800" dirty="0" smtClean="0">
                <a:latin typeface="Arial" pitchFamily="34" charset="0"/>
                <a:cs typeface="Arial" pitchFamily="34" charset="0"/>
              </a:rPr>
              <a:t> 		- 1/8 l d'eau chaude </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d'huile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la farine dans un saladier, creuser un puits. Y mettre un jaune d’œuf, le sel, l'huile et l'eau. Travailler la pâte pour former une boule, puis terminer de la travailler sur le plan de travail enfariné. Lorsqu'on obtient une boule lisse qui ne colle plus, la laisser reposer avec le saladier posé à l'envers par-dessus 30 mn (elle doit rester au chaud).</a:t>
            </a:r>
            <a:br>
              <a:rPr lang="fr-FR" sz="800" dirty="0" smtClean="0">
                <a:latin typeface="Arial" pitchFamily="34" charset="0"/>
                <a:cs typeface="Arial" pitchFamily="34" charset="0"/>
              </a:rPr>
            </a:br>
            <a:r>
              <a:rPr lang="fr-FR" sz="800" dirty="0" smtClean="0">
                <a:latin typeface="Arial" pitchFamily="34" charset="0"/>
                <a:cs typeface="Arial" pitchFamily="34" charset="0"/>
              </a:rPr>
              <a:t>Placer un torchon humide sur le plan de travail, un sec par-dessus. Enfariner. Abaisser la pâte sur le torchon, l'étirer avec les mains sans la déchirer. On obtient un rectangle de 50x60 environ. L'abaisse devient transparente, on doit pouvoir lire le journal à travers la pâte. L'enduire de blanc d’œuf ou de beurre fondu pour qu'elle reste souple. Étaler la farce sur la pâte en laissant une bordure de 2 cm tout autour. Enrouler la pâte (comme pour un biscuit roulé) en soulevant le torchon. Placer le Strudel sur la plaque à pâtisserie recouverte d'un papier sulfurisé. Dorer à l’œuf. Enfourner 25 à 30 mn dans un four préchauffé à 225°C.</a:t>
            </a:r>
          </a:p>
          <a:p>
            <a:r>
              <a:rPr lang="fr-FR" sz="800" b="1" dirty="0" smtClean="0">
                <a:latin typeface="Arial" pitchFamily="34" charset="0"/>
                <a:cs typeface="Arial" pitchFamily="34" charset="0"/>
              </a:rPr>
              <a:t>STRUDEL AUX POMMES</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	- Pâte à Strudel (voir la recette) </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pommes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raisins secs trempés dans</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du rhum ou de l'eau de vie de fruits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sucre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noix grossièrement hachées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à 2 cuillères à café de cannelle </a:t>
            </a:r>
            <a:br>
              <a:rPr lang="fr-FR" sz="800" dirty="0" smtClean="0">
                <a:latin typeface="Arial" pitchFamily="34" charset="0"/>
                <a:cs typeface="Arial" pitchFamily="34" charset="0"/>
              </a:rPr>
            </a:br>
            <a:r>
              <a:rPr lang="fr-FR" sz="800" dirty="0" smtClean="0">
                <a:latin typeface="Arial" pitchFamily="34" charset="0"/>
                <a:cs typeface="Arial" pitchFamily="34" charset="0"/>
              </a:rPr>
              <a:t> 		- 30 g de beurre en flocons </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que la pâte repose, peler, vider et couper les pommes en dés, les déposer dans un saladier.</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tous les autres ingrédients, mélanger délicatement.</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ce mélange sur la pâte abaissée, et suivre les instructions de la recette de la pâte à Strudel.</a:t>
            </a:r>
          </a:p>
          <a:p>
            <a:pPr>
              <a:buNone/>
            </a:pPr>
            <a:r>
              <a:rPr lang="fr-FR" sz="800" i="1" dirty="0" smtClean="0">
                <a:latin typeface="Arial" pitchFamily="34" charset="0"/>
                <a:cs typeface="Arial" pitchFamily="34" charset="0"/>
              </a:rPr>
              <a:t> </a:t>
            </a:r>
            <a:endParaRPr lang="fr-FR" sz="800" dirty="0" smtClean="0">
              <a:latin typeface="Arial" pitchFamily="34" charset="0"/>
              <a:cs typeface="Arial" pitchFamily="34" charset="0"/>
            </a:endParaRPr>
          </a:p>
          <a:p>
            <a:r>
              <a:rPr lang="fr-FR" sz="800" i="1" dirty="0" smtClean="0">
                <a:latin typeface="Arial" pitchFamily="34" charset="0"/>
                <a:cs typeface="Arial" pitchFamily="34" charset="0"/>
              </a:rPr>
              <a:t>Il existe une infinité de variantes de Strudel : on y met ce que l'on trouve. Je vous donne ici d'autres suggestions :</a:t>
            </a:r>
            <a:br>
              <a:rPr lang="fr-FR" sz="800" i="1" dirty="0" smtClean="0">
                <a:latin typeface="Arial" pitchFamily="34" charset="0"/>
                <a:cs typeface="Arial" pitchFamily="34" charset="0"/>
              </a:rPr>
            </a:br>
            <a:r>
              <a:rPr lang="fr-FR" sz="800" b="1" i="1" dirty="0" smtClean="0">
                <a:latin typeface="Arial" pitchFamily="34" charset="0"/>
                <a:cs typeface="Arial" pitchFamily="34" charset="0"/>
              </a:rPr>
              <a:t>- Pommes</a:t>
            </a:r>
            <a:r>
              <a:rPr lang="fr-FR" sz="800" i="1" dirty="0" smtClean="0">
                <a:latin typeface="Arial" pitchFamily="34" charset="0"/>
                <a:cs typeface="Arial" pitchFamily="34" charset="0"/>
              </a:rPr>
              <a:t> (autre version) : 1 kg de pommes, des raisins secs, 1/8 l de crème, zeste et jus de citron, 250 g de fromage blanc.</a:t>
            </a:r>
            <a:br>
              <a:rPr lang="fr-FR" sz="800" i="1" dirty="0" smtClean="0">
                <a:latin typeface="Arial" pitchFamily="34" charset="0"/>
                <a:cs typeface="Arial" pitchFamily="34" charset="0"/>
              </a:rPr>
            </a:br>
            <a:r>
              <a:rPr lang="fr-FR" sz="800" i="1" dirty="0" smtClean="0">
                <a:latin typeface="Arial" pitchFamily="34" charset="0"/>
                <a:cs typeface="Arial" pitchFamily="34" charset="0"/>
              </a:rPr>
              <a:t>- </a:t>
            </a:r>
            <a:r>
              <a:rPr lang="fr-FR" sz="800" b="1" i="1" dirty="0" smtClean="0">
                <a:latin typeface="Arial" pitchFamily="34" charset="0"/>
                <a:cs typeface="Arial" pitchFamily="34" charset="0"/>
              </a:rPr>
              <a:t>Coings</a:t>
            </a:r>
            <a:r>
              <a:rPr lang="fr-FR" sz="800" i="1" dirty="0" smtClean="0">
                <a:latin typeface="Arial" pitchFamily="34" charset="0"/>
                <a:cs typeface="Arial" pitchFamily="34" charset="0"/>
              </a:rPr>
              <a:t> : 2 kg de coings râpés à la grosse râpe, 200 g de miel, 4 biscottes écrasées.</a:t>
            </a:r>
            <a:br>
              <a:rPr lang="fr-FR" sz="800" i="1" dirty="0" smtClean="0">
                <a:latin typeface="Arial" pitchFamily="34" charset="0"/>
                <a:cs typeface="Arial" pitchFamily="34" charset="0"/>
              </a:rPr>
            </a:br>
            <a:r>
              <a:rPr lang="fr-FR" sz="800" b="1" i="1" dirty="0" smtClean="0">
                <a:latin typeface="Arial" pitchFamily="34" charset="0"/>
                <a:cs typeface="Arial" pitchFamily="34" charset="0"/>
              </a:rPr>
              <a:t>- Raisins</a:t>
            </a:r>
            <a:r>
              <a:rPr lang="fr-FR" sz="800" i="1" dirty="0" smtClean="0">
                <a:latin typeface="Arial" pitchFamily="34" charset="0"/>
                <a:cs typeface="Arial" pitchFamily="34" charset="0"/>
              </a:rPr>
              <a:t> : Battre en mousse un jaune d’œuf avec 2 c. s. de sucre et 1 sachet de sucre vanillé. Ajouter 30 g de noisettes en poudre, 1 C. à café de cannelle, et 20 g de farine. Ajouter ensuite les raisins et le blanc d’œuf battu en neige. </a:t>
            </a:r>
            <a:br>
              <a:rPr lang="fr-FR" sz="800" i="1" dirty="0" smtClean="0">
                <a:latin typeface="Arial" pitchFamily="34" charset="0"/>
                <a:cs typeface="Arial" pitchFamily="34" charset="0"/>
              </a:rPr>
            </a:br>
            <a:r>
              <a:rPr lang="fr-FR" sz="800" b="1" i="1" dirty="0" smtClean="0">
                <a:latin typeface="Arial" pitchFamily="34" charset="0"/>
                <a:cs typeface="Arial" pitchFamily="34" charset="0"/>
              </a:rPr>
              <a:t>Griottes </a:t>
            </a:r>
            <a:r>
              <a:rPr lang="fr-FR" sz="800" i="1" dirty="0" smtClean="0">
                <a:latin typeface="Arial" pitchFamily="34" charset="0"/>
                <a:cs typeface="Arial" pitchFamily="34" charset="0"/>
              </a:rPr>
              <a:t>: 800 g griottes, 100 g de sucre, 1 sachet de sucre vanillé, 100 g de noisettes moulues, 5 biscottes finement écrasées, 20 g de beurre en flocon, 250 g de crème fraîche.</a:t>
            </a:r>
            <a:endParaRPr lang="fr-FR" sz="800" dirty="0" smtClean="0">
              <a:latin typeface="Arial" pitchFamily="34" charset="0"/>
              <a:cs typeface="Arial" pitchFamily="34" charset="0"/>
            </a:endParaRPr>
          </a:p>
          <a:p>
            <a:pPr>
              <a:buNone/>
            </a:pPr>
            <a:r>
              <a:rPr lang="fr-FR" sz="800" b="1" i="1" dirty="0" smtClean="0">
                <a:latin typeface="Arial" pitchFamily="34" charset="0"/>
                <a:cs typeface="Arial" pitchFamily="34" charset="0"/>
              </a:rPr>
              <a:t>	On peut également en faire aux poires, avec du miel ... A vous d’innover </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dirty="0"/>
          </a:p>
        </p:txBody>
      </p:sp>
      <p:sp>
        <p:nvSpPr>
          <p:cNvPr id="5" name="Espace réservé du contenu 2"/>
          <p:cNvSpPr>
            <a:spLocks noGrp="1"/>
          </p:cNvSpPr>
          <p:nvPr>
            <p:ph sz="half" idx="1"/>
          </p:nvPr>
        </p:nvSpPr>
        <p:spPr>
          <a:xfrm>
            <a:off x="990600" y="1828800"/>
            <a:ext cx="3810000" cy="4336504"/>
          </a:xfrm>
        </p:spPr>
        <p:txBody>
          <a:bodyPr/>
          <a:lstStyle/>
          <a:p>
            <a:r>
              <a:rPr lang="fr-FR" sz="800" b="1" dirty="0" smtClean="0">
                <a:latin typeface="Arial" pitchFamily="34" charset="0"/>
                <a:cs typeface="Arial" pitchFamily="34" charset="0"/>
              </a:rPr>
              <a:t>BISCUITS FANTÔMES   </a:t>
            </a:r>
          </a:p>
          <a:p>
            <a:pPr>
              <a:buNone/>
            </a:pPr>
            <a:r>
              <a:rPr lang="fr-FR" sz="800" dirty="0" smtClean="0">
                <a:latin typeface="Arial" pitchFamily="34" charset="0"/>
                <a:cs typeface="Arial" pitchFamily="34" charset="0"/>
              </a:rPr>
              <a:t>	Ingrédients :		- 125 g de farine  </a:t>
            </a:r>
          </a:p>
          <a:p>
            <a:pPr>
              <a:buNone/>
            </a:pPr>
            <a:r>
              <a:rPr lang="fr-FR" sz="800" dirty="0" smtClean="0">
                <a:latin typeface="Arial" pitchFamily="34" charset="0"/>
                <a:cs typeface="Arial" pitchFamily="34" charset="0"/>
              </a:rPr>
              <a:t>	 		- 3 blancs d œuf   </a:t>
            </a:r>
          </a:p>
          <a:p>
            <a:pPr>
              <a:buNone/>
            </a:pPr>
            <a:r>
              <a:rPr lang="fr-FR" sz="800" dirty="0" smtClean="0">
                <a:latin typeface="Arial" pitchFamily="34" charset="0"/>
                <a:cs typeface="Arial" pitchFamily="34" charset="0"/>
              </a:rPr>
              <a:t>	 		- 120 g de sucre glace   </a:t>
            </a:r>
          </a:p>
          <a:p>
            <a:pPr>
              <a:buNone/>
            </a:pPr>
            <a:r>
              <a:rPr lang="fr-FR" sz="800" dirty="0" smtClean="0">
                <a:latin typeface="Arial" pitchFamily="34" charset="0"/>
                <a:cs typeface="Arial" pitchFamily="34" charset="0"/>
              </a:rPr>
              <a:t>	 		- 75 g de beurre   </a:t>
            </a:r>
          </a:p>
          <a:p>
            <a:pPr>
              <a:buNone/>
            </a:pPr>
            <a:r>
              <a:rPr lang="fr-FR" sz="800" dirty="0" smtClean="0">
                <a:latin typeface="Arial" pitchFamily="34" charset="0"/>
                <a:cs typeface="Arial" pitchFamily="34" charset="0"/>
              </a:rPr>
              <a:t>	 		- mini </a:t>
            </a:r>
            <a:r>
              <a:rPr lang="fr-FR" sz="800" dirty="0" err="1" smtClean="0">
                <a:latin typeface="Arial" pitchFamily="34" charset="0"/>
                <a:cs typeface="Arial" pitchFamily="34" charset="0"/>
              </a:rPr>
              <a:t>smarties</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Mélanger les blancs d'œufs dans un saladier avec le sucre glace. Ajouter la farine au mélange, puis le beurre fondu. Sur une plaque antiadhésive allant au four ou sur du papier sulfurisé, faire des petits pâtons en forme de fantômes. Placer les mini-</a:t>
            </a:r>
            <a:r>
              <a:rPr lang="fr-FR" sz="800" dirty="0" err="1" smtClean="0">
                <a:latin typeface="Arial" pitchFamily="34" charset="0"/>
                <a:cs typeface="Arial" pitchFamily="34" charset="0"/>
              </a:rPr>
              <a:t>smarties</a:t>
            </a:r>
            <a:r>
              <a:rPr lang="fr-FR" sz="800" dirty="0" smtClean="0">
                <a:latin typeface="Arial" pitchFamily="34" charset="0"/>
                <a:cs typeface="Arial" pitchFamily="34" charset="0"/>
              </a:rPr>
              <a:t> pour faire les yeux des fantômes. Faire cuire au four une dizaine de minutes à 180°C (thermostat 6).</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GÂTEAU 5 4 3 2 1</a:t>
            </a:r>
          </a:p>
          <a:p>
            <a:pPr>
              <a:buNone/>
            </a:pPr>
            <a:r>
              <a:rPr lang="fr-FR" sz="600" i="1" dirty="0" smtClean="0">
                <a:latin typeface="Arial" pitchFamily="34" charset="0"/>
                <a:cs typeface="Arial" pitchFamily="34" charset="0"/>
              </a:rPr>
              <a:t>	Recette  idéale pour apprendre les tables de multiplication aux enfants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- 5 cuillères à soupe de farine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- 4 </a:t>
            </a:r>
            <a:r>
              <a:rPr lang="fr-FR" sz="800" spc="-10" dirty="0" smtClean="0">
                <a:latin typeface="Arial" pitchFamily="34" charset="0"/>
                <a:cs typeface="Arial" pitchFamily="34" charset="0"/>
              </a:rPr>
              <a:t>cuillères à soupe de sucre en poudre</a:t>
            </a:r>
          </a:p>
          <a:p>
            <a:pPr>
              <a:buNone/>
            </a:pPr>
            <a:r>
              <a:rPr lang="fr-FR" sz="800" dirty="0" smtClean="0">
                <a:latin typeface="Arial" pitchFamily="34" charset="0"/>
                <a:cs typeface="Arial" pitchFamily="34" charset="0"/>
              </a:rPr>
              <a:t>			- 3 cuillères à soupe de crème fraîche</a:t>
            </a:r>
          </a:p>
          <a:p>
            <a:pPr>
              <a:buNone/>
            </a:pPr>
            <a:r>
              <a:rPr lang="fr-FR" sz="800" dirty="0" smtClean="0">
                <a:latin typeface="Arial" pitchFamily="34" charset="0"/>
                <a:cs typeface="Arial" pitchFamily="34" charset="0"/>
              </a:rPr>
              <a:t>			- 2 cuillères à soupe d’huile</a:t>
            </a:r>
          </a:p>
          <a:p>
            <a:pPr>
              <a:buNone/>
            </a:pPr>
            <a:r>
              <a:rPr lang="fr-FR" sz="800" dirty="0" smtClean="0">
                <a:latin typeface="Arial" pitchFamily="34" charset="0"/>
                <a:cs typeface="Arial" pitchFamily="34" charset="0"/>
              </a:rPr>
              <a:t>			- 1 œuf entier</a:t>
            </a:r>
          </a:p>
          <a:p>
            <a:pPr>
              <a:buNone/>
            </a:pPr>
            <a:r>
              <a:rPr lang="fr-FR" sz="800" dirty="0" smtClean="0">
                <a:latin typeface="Arial" pitchFamily="34" charset="0"/>
                <a:cs typeface="Arial" pitchFamily="34" charset="0"/>
              </a:rPr>
              <a:t>			- 1 sachet de sucre vanillé</a:t>
            </a:r>
          </a:p>
          <a:p>
            <a:pPr>
              <a:buNone/>
            </a:pPr>
            <a:r>
              <a:rPr lang="fr-FR" sz="800" dirty="0" smtClean="0">
                <a:latin typeface="Arial" pitchFamily="34" charset="0"/>
                <a:cs typeface="Arial" pitchFamily="34" charset="0"/>
              </a:rPr>
              <a:t>			- </a:t>
            </a:r>
            <a:r>
              <a:rPr lang="fr-FR" sz="800" spc="-60" dirty="0" smtClean="0">
                <a:latin typeface="Arial" pitchFamily="34" charset="0"/>
                <a:cs typeface="Arial" pitchFamily="34" charset="0"/>
              </a:rPr>
              <a:t>½ paquet de levure chimique (pour 3 œufs)</a:t>
            </a:r>
          </a:p>
          <a:p>
            <a:pPr>
              <a:buNone/>
            </a:pPr>
            <a:r>
              <a:rPr lang="fr-FR" sz="800" dirty="0" smtClean="0">
                <a:latin typeface="Arial" pitchFamily="34" charset="0"/>
                <a:cs typeface="Arial" pitchFamily="34" charset="0"/>
              </a:rPr>
              <a:t>			- Quelques fruits : pommes, poires, 		  prunes, mirabelles, abricots, pêches…</a:t>
            </a:r>
          </a:p>
          <a:p>
            <a:pPr>
              <a:buNone/>
            </a:pPr>
            <a:r>
              <a:rPr lang="fr-FR" sz="800" dirty="0" smtClean="0">
                <a:latin typeface="Arial" pitchFamily="34" charset="0"/>
                <a:cs typeface="Arial" pitchFamily="34" charset="0"/>
              </a:rPr>
              <a:t>	Préchauffer le four sur moyen (th. 4-5).</a:t>
            </a:r>
          </a:p>
          <a:p>
            <a:pPr>
              <a:buNone/>
            </a:pPr>
            <a:r>
              <a:rPr lang="fr-FR" sz="800" dirty="0" smtClean="0">
                <a:latin typeface="Arial" pitchFamily="34" charset="0"/>
                <a:cs typeface="Arial" pitchFamily="34" charset="0"/>
              </a:rPr>
              <a:t>	Mélanger le tout bien intimement. Verser dans un moule beurré, coupé les fruits en lamelles, les poser ensuite sur la préparation. Cuire pendant 20 mn.</a:t>
            </a:r>
          </a:p>
          <a:p>
            <a:pPr>
              <a:buNone/>
            </a:pPr>
            <a:r>
              <a:rPr lang="fr-FR" sz="800" dirty="0" smtClean="0">
                <a:latin typeface="Arial" pitchFamily="34" charset="0"/>
                <a:cs typeface="Arial" pitchFamily="34" charset="0"/>
              </a:rPr>
              <a:t>	Pour une tarte, il faut multiplier les proportions par 3.</a:t>
            </a:r>
          </a:p>
          <a:p>
            <a:pPr>
              <a:buNone/>
            </a:pPr>
            <a:r>
              <a:rPr lang="fr-FR" sz="800" dirty="0" smtClean="0">
                <a:latin typeface="Arial" pitchFamily="34" charset="0"/>
                <a:cs typeface="Arial" pitchFamily="34" charset="0"/>
              </a:rPr>
              <a:t>	En hiver,  je remplace les fruits par des noisettes râpées et du miel. C’est délicieux !</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MOELLEUX POMMES COURGETTES</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- 200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- 180 g de cassonade</a:t>
            </a:r>
          </a:p>
          <a:p>
            <a:pPr>
              <a:buNone/>
            </a:pPr>
            <a:r>
              <a:rPr lang="fr-FR" sz="800" dirty="0" smtClean="0">
                <a:latin typeface="Arial" pitchFamily="34" charset="0"/>
                <a:cs typeface="Arial" pitchFamily="34" charset="0"/>
              </a:rPr>
              <a:t>	 		- 10 cl d’huile végétale</a:t>
            </a:r>
          </a:p>
          <a:p>
            <a:pPr>
              <a:buNone/>
            </a:pPr>
            <a:r>
              <a:rPr lang="fr-FR" sz="800" dirty="0" smtClean="0">
                <a:latin typeface="Arial" pitchFamily="34" charset="0"/>
                <a:cs typeface="Arial" pitchFamily="34" charset="0"/>
              </a:rPr>
              <a:t>	 		- 100 g de pommes râpées</a:t>
            </a:r>
          </a:p>
          <a:p>
            <a:pPr>
              <a:buNone/>
            </a:pPr>
            <a:r>
              <a:rPr lang="fr-FR" sz="800" dirty="0" smtClean="0">
                <a:latin typeface="Arial" pitchFamily="34" charset="0"/>
                <a:cs typeface="Arial" pitchFamily="34" charset="0"/>
              </a:rPr>
              <a:t>	 		- 2 c à s de cacao en poudre</a:t>
            </a:r>
          </a:p>
          <a:p>
            <a:pPr>
              <a:buNone/>
            </a:pPr>
            <a:r>
              <a:rPr lang="fr-FR" sz="800" dirty="0" smtClean="0">
                <a:latin typeface="Arial" pitchFamily="34" charset="0"/>
                <a:cs typeface="Arial" pitchFamily="34" charset="0"/>
              </a:rPr>
              <a:t>	 		- 50 g de chocolat noir</a:t>
            </a:r>
          </a:p>
          <a:p>
            <a:pPr>
              <a:buNone/>
            </a:pPr>
            <a:r>
              <a:rPr lang="fr-FR" sz="800" dirty="0" smtClean="0">
                <a:latin typeface="Arial" pitchFamily="34" charset="0"/>
                <a:cs typeface="Arial" pitchFamily="34" charset="0"/>
              </a:rPr>
              <a:t>	 		- 1 poignée de cerneaux de noix 		  hachés</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½ c à c de bicarbonate de soude</a:t>
            </a:r>
          </a:p>
          <a:p>
            <a:pPr>
              <a:buNone/>
            </a:pPr>
            <a:r>
              <a:rPr lang="fr-FR" sz="800" dirty="0" smtClean="0">
                <a:latin typeface="Arial" pitchFamily="34" charset="0"/>
                <a:cs typeface="Arial" pitchFamily="34" charset="0"/>
              </a:rPr>
              <a:t>	 		- 1 pincée de sel</a:t>
            </a:r>
          </a:p>
          <a:p>
            <a:pPr>
              <a:buNone/>
            </a:pPr>
            <a:r>
              <a:rPr lang="fr-FR" sz="800" dirty="0" smtClean="0">
                <a:latin typeface="Arial" pitchFamily="34" charset="0"/>
                <a:cs typeface="Arial" pitchFamily="34" charset="0"/>
              </a:rPr>
              <a:t>	Préchauffer le four à 180 °C (th.6). </a:t>
            </a:r>
          </a:p>
          <a:p>
            <a:pPr>
              <a:buNone/>
            </a:pPr>
            <a:r>
              <a:rPr lang="fr-FR" sz="800" dirty="0" smtClean="0">
                <a:latin typeface="Arial" pitchFamily="34" charset="0"/>
                <a:cs typeface="Arial" pitchFamily="34" charset="0"/>
              </a:rPr>
              <a:t>	Râper les pommes grossièrement et les courgettes finement. </a:t>
            </a:r>
          </a:p>
          <a:p>
            <a:pPr>
              <a:buNone/>
            </a:pPr>
            <a:r>
              <a:rPr lang="fr-FR" sz="800" dirty="0" smtClean="0">
                <a:latin typeface="Arial" pitchFamily="34" charset="0"/>
                <a:cs typeface="Arial" pitchFamily="34" charset="0"/>
              </a:rPr>
              <a:t>	Cassez le chocolat en petit morceaux. </a:t>
            </a:r>
          </a:p>
          <a:p>
            <a:pPr>
              <a:buNone/>
            </a:pPr>
            <a:r>
              <a:rPr lang="fr-FR" sz="800" dirty="0" smtClean="0">
                <a:latin typeface="Arial" pitchFamily="34" charset="0"/>
                <a:cs typeface="Arial" pitchFamily="34" charset="0"/>
              </a:rPr>
              <a:t>	Beurrez et farinez un moule à cake. </a:t>
            </a:r>
          </a:p>
          <a:p>
            <a:pPr>
              <a:buNone/>
            </a:pPr>
            <a:r>
              <a:rPr lang="fr-FR" sz="800" dirty="0" smtClean="0">
                <a:latin typeface="Arial" pitchFamily="34" charset="0"/>
                <a:cs typeface="Arial" pitchFamily="34" charset="0"/>
              </a:rPr>
              <a:t>	Dans un grand saladier, battez légèrement les œufs avec la cassonade et l’huile. Ajoutez progressivement les courgettes et les pommes, le chocolat, le cacao, les noix, la farine et le sel. Mélanger sans lisser complètement la pâte. Incorporer délicatement la levure et le bicarbonate de soude. </a:t>
            </a:r>
          </a:p>
          <a:p>
            <a:pPr>
              <a:buNone/>
            </a:pPr>
            <a:r>
              <a:rPr lang="fr-FR" sz="800" dirty="0" smtClean="0">
                <a:latin typeface="Arial" pitchFamily="34" charset="0"/>
                <a:cs typeface="Arial" pitchFamily="34" charset="0"/>
              </a:rPr>
              <a:t>	Versez la pâte dans le moule et enfourner aussitôt. </a:t>
            </a:r>
          </a:p>
          <a:p>
            <a:pPr>
              <a:buNone/>
            </a:pPr>
            <a:r>
              <a:rPr lang="fr-FR" sz="800" dirty="0" smtClean="0">
                <a:latin typeface="Arial" pitchFamily="34" charset="0"/>
                <a:cs typeface="Arial" pitchFamily="34" charset="0"/>
              </a:rPr>
              <a:t>	Faire cuire 40 min</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
        <p:nvSpPr>
          <p:cNvPr id="11" name="ZoneTexte 10"/>
          <p:cNvSpPr txBox="1"/>
          <p:nvPr/>
        </p:nvSpPr>
        <p:spPr>
          <a:xfrm>
            <a:off x="7884368" y="1772816"/>
            <a:ext cx="720080" cy="553998"/>
          </a:xfrm>
          <a:prstGeom prst="rect">
            <a:avLst/>
          </a:prstGeom>
          <a:noFill/>
        </p:spPr>
        <p:txBody>
          <a:bodyPr wrap="square" rtlCol="0">
            <a:spAutoFit/>
          </a:bodyPr>
          <a:lstStyle/>
          <a:p>
            <a:pPr algn="ctr"/>
            <a:r>
              <a:rPr lang="fr-FR" sz="600" dirty="0" smtClean="0">
                <a:solidFill>
                  <a:schemeClr val="accent1">
                    <a:lumMod val="50000"/>
                  </a:schemeClr>
                </a:solidFill>
                <a:latin typeface="Arial" pitchFamily="34" charset="0"/>
                <a:cs typeface="Arial" pitchFamily="34" charset="0"/>
              </a:rPr>
              <a:t>Dégusté  au Jardin lors de la journée « porte ouverte » 2011.</a:t>
            </a:r>
            <a:endParaRPr lang="fr-FR" sz="6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1691680" y="1844824"/>
            <a:ext cx="6461720" cy="4114800"/>
          </a:xfrm>
        </p:spPr>
        <p:txBody>
          <a:bodyPr/>
          <a:lstStyle/>
          <a:p>
            <a:r>
              <a:rPr lang="fr-FR" sz="800" b="1" dirty="0" smtClean="0">
                <a:latin typeface="Arial" pitchFamily="34" charset="0"/>
                <a:cs typeface="Arial" pitchFamily="34" charset="0"/>
              </a:rPr>
              <a:t>GÂTEAU CHOCOLAT COURGETTES</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transmises par Madame Frédérique PONT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- 110g de beurre à température ambiante</a:t>
            </a:r>
          </a:p>
          <a:p>
            <a:pPr>
              <a:buNone/>
            </a:pPr>
            <a:r>
              <a:rPr lang="fr-FR" sz="800" dirty="0" smtClean="0">
                <a:latin typeface="Arial" pitchFamily="34" charset="0"/>
                <a:cs typeface="Arial" pitchFamily="34" charset="0"/>
              </a:rPr>
              <a:t>	 		  + 1 noix pour le moule</a:t>
            </a:r>
            <a:br>
              <a:rPr lang="fr-FR" sz="800" dirty="0" smtClean="0">
                <a:latin typeface="Arial" pitchFamily="34" charset="0"/>
                <a:cs typeface="Arial" pitchFamily="34" charset="0"/>
              </a:rPr>
            </a:br>
            <a:r>
              <a:rPr lang="fr-FR" sz="800" dirty="0" smtClean="0">
                <a:latin typeface="Arial" pitchFamily="34" charset="0"/>
                <a:cs typeface="Arial" pitchFamily="34" charset="0"/>
              </a:rPr>
              <a:t> 		- 240g de farine </a:t>
            </a:r>
          </a:p>
          <a:p>
            <a:pPr>
              <a:buNone/>
            </a:pPr>
            <a:r>
              <a:rPr lang="fr-FR" sz="800" dirty="0" smtClean="0">
                <a:latin typeface="Arial" pitchFamily="34" charset="0"/>
                <a:cs typeface="Arial" pitchFamily="34" charset="0"/>
              </a:rPr>
              <a:t>	 		- 3 œufs </a:t>
            </a:r>
          </a:p>
          <a:p>
            <a:pPr>
              <a:buNone/>
            </a:pPr>
            <a:r>
              <a:rPr lang="fr-FR" sz="800" dirty="0" smtClean="0">
                <a:latin typeface="Arial" pitchFamily="34" charset="0"/>
                <a:cs typeface="Arial" pitchFamily="34" charset="0"/>
              </a:rPr>
              <a:t>	 		- 60g de poudre de cacao non sucrée </a:t>
            </a:r>
          </a:p>
          <a:p>
            <a:pPr>
              <a:buNone/>
            </a:pPr>
            <a:r>
              <a:rPr lang="fr-FR" sz="800" dirty="0" smtClean="0">
                <a:latin typeface="Arial" pitchFamily="34" charset="0"/>
                <a:cs typeface="Arial" pitchFamily="34" charset="0"/>
              </a:rPr>
              <a:t>	 		- 1 c. à café de bicarbonate de soude </a:t>
            </a:r>
          </a:p>
          <a:p>
            <a:pPr>
              <a:buNone/>
            </a:pPr>
            <a:r>
              <a:rPr lang="fr-FR" sz="800" dirty="0" smtClean="0">
                <a:latin typeface="Arial" pitchFamily="34" charset="0"/>
                <a:cs typeface="Arial" pitchFamily="34" charset="0"/>
              </a:rPr>
              <a:t>	 		- 1/2 c. à café de levure chimique </a:t>
            </a:r>
          </a:p>
          <a:p>
            <a:pPr>
              <a:buNone/>
            </a:pPr>
            <a:r>
              <a:rPr lang="fr-FR" sz="800" dirty="0" smtClean="0">
                <a:latin typeface="Arial" pitchFamily="34" charset="0"/>
                <a:cs typeface="Arial" pitchFamily="34" charset="0"/>
              </a:rPr>
              <a:t>	 		- 1/2 c. à café de sel fin </a:t>
            </a:r>
          </a:p>
          <a:p>
            <a:pPr>
              <a:buNone/>
            </a:pPr>
            <a:r>
              <a:rPr lang="fr-FR" sz="800" dirty="0" smtClean="0">
                <a:latin typeface="Arial" pitchFamily="34" charset="0"/>
                <a:cs typeface="Arial" pitchFamily="34" charset="0"/>
              </a:rPr>
              <a:t>	 		- 180 g de sucre bio non raffiné</a:t>
            </a:r>
          </a:p>
          <a:p>
            <a:pPr>
              <a:buNone/>
            </a:pPr>
            <a:r>
              <a:rPr lang="fr-FR" sz="800" dirty="0" smtClean="0">
                <a:latin typeface="Arial" pitchFamily="34" charset="0"/>
                <a:cs typeface="Arial" pitchFamily="34" charset="0"/>
              </a:rPr>
              <a:t>	 		- 1/2 c à café vanille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café moulu</a:t>
            </a:r>
            <a:br>
              <a:rPr lang="fr-FR" sz="800" dirty="0" smtClean="0">
                <a:latin typeface="Arial" pitchFamily="34" charset="0"/>
                <a:cs typeface="Arial" pitchFamily="34" charset="0"/>
              </a:rPr>
            </a:br>
            <a:r>
              <a:rPr lang="fr-FR" sz="800" dirty="0" smtClean="0">
                <a:latin typeface="Arial" pitchFamily="34" charset="0"/>
                <a:cs typeface="Arial" pitchFamily="34" charset="0"/>
              </a:rPr>
              <a:t>		- 350g de courgettes râpées </a:t>
            </a:r>
          </a:p>
          <a:p>
            <a:pPr>
              <a:buNone/>
            </a:pPr>
            <a:r>
              <a:rPr lang="fr-FR" sz="800" dirty="0" smtClean="0">
                <a:latin typeface="Arial" pitchFamily="34" charset="0"/>
                <a:cs typeface="Arial" pitchFamily="34" charset="0"/>
              </a:rPr>
              <a:t>	 		- 160g de pépites de chocolat noir (ou de chocolat noir grossièrement haché)</a:t>
            </a:r>
          </a:p>
          <a:p>
            <a:pPr>
              <a:buNone/>
            </a:pPr>
            <a:r>
              <a:rPr lang="fr-FR" sz="800" dirty="0" smtClean="0">
                <a:latin typeface="Arial" pitchFamily="34" charset="0"/>
                <a:cs typeface="Arial" pitchFamily="34" charset="0"/>
              </a:rPr>
              <a:t>	 		- sucre glace ou chocolat noir (facultatif)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le four à th 6 (180°) et beurrez un moule à gâteau à fond amovible de 25 cm de diamètre. </a:t>
            </a:r>
          </a:p>
          <a:p>
            <a:pPr>
              <a:buNone/>
            </a:pPr>
            <a:r>
              <a:rPr lang="fr-FR" sz="800" dirty="0" smtClean="0">
                <a:latin typeface="Arial" pitchFamily="34" charset="0"/>
                <a:cs typeface="Arial" pitchFamily="34" charset="0"/>
              </a:rPr>
              <a:t>	Dans un saladier mélangez la farine, le cacao, le bicarbonate de soude, la levure et le sel. </a:t>
            </a:r>
          </a:p>
          <a:p>
            <a:pPr>
              <a:buNone/>
            </a:pPr>
            <a:r>
              <a:rPr lang="fr-FR" sz="800" dirty="0" smtClean="0">
                <a:latin typeface="Arial" pitchFamily="34" charset="0"/>
                <a:cs typeface="Arial" pitchFamily="34" charset="0"/>
              </a:rPr>
              <a:t>	Mettez le beurre et le sucre dans le bol du robot et mixez pour obtenir un mélange crémeux (vous pouvez travailler à la main armé d'une bonne spatule). Ajoutez la vanille, le café et les œufs un par un, en mélangeant bien après chaque ingrédient.</a:t>
            </a:r>
            <a:br>
              <a:rPr lang="fr-FR" sz="800" dirty="0" smtClean="0">
                <a:latin typeface="Arial" pitchFamily="34" charset="0"/>
                <a:cs typeface="Arial" pitchFamily="34" charset="0"/>
              </a:rPr>
            </a:br>
            <a:r>
              <a:rPr lang="fr-FR" sz="800" dirty="0" smtClean="0">
                <a:latin typeface="Arial" pitchFamily="34" charset="0"/>
                <a:cs typeface="Arial" pitchFamily="34" charset="0"/>
              </a:rPr>
              <a:t>Réservez un tiers du mélange à la farine et ajoutez le reste à la préparation aux œufs. Ne travaillez pas trop la pâte. Elle sera assez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Incorporez les courgettes et les pépites de chocolat dans le mélange à la farine réservé et remuez pour bien les enrober. Ajoutez le tout dans la pâte et mélangez sans excès avec une cuillère en bois.</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cet appareil dans le moule et lissez la surface à la spatule. </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Enfournez 40 à 50 mn. La pointe d'un couteau planté au centre doit ressortir sèche. Mettez à refroidir 10mn sur une grille. Démoulez, laissez refroidir complètement et servez à température ambiante saupoudré de sucre glace, nappé de chocolat fondu ou décoré de quelques tranches de courgettes (que vous n'êtes toutefois pas obligé de manger).</a:t>
            </a:r>
            <a:br>
              <a:rPr lang="fr-FR" sz="800" dirty="0" smtClean="0">
                <a:latin typeface="Arial" pitchFamily="34" charset="0"/>
                <a:cs typeface="Arial" pitchFamily="34" charset="0"/>
              </a:rPr>
            </a:br>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
        <p:nvSpPr>
          <p:cNvPr id="12" name="ZoneTexte 11"/>
          <p:cNvSpPr txBox="1"/>
          <p:nvPr/>
        </p:nvSpPr>
        <p:spPr>
          <a:xfrm>
            <a:off x="6804248" y="1844824"/>
            <a:ext cx="720080" cy="553998"/>
          </a:xfrm>
          <a:prstGeom prst="rect">
            <a:avLst/>
          </a:prstGeom>
          <a:noFill/>
        </p:spPr>
        <p:txBody>
          <a:bodyPr wrap="square" rtlCol="0">
            <a:spAutoFit/>
          </a:bodyPr>
          <a:lstStyle/>
          <a:p>
            <a:pPr algn="ctr"/>
            <a:r>
              <a:rPr lang="fr-FR" sz="600" dirty="0" smtClean="0">
                <a:solidFill>
                  <a:schemeClr val="accent1">
                    <a:lumMod val="50000"/>
                  </a:schemeClr>
                </a:solidFill>
                <a:latin typeface="Arial" pitchFamily="34" charset="0"/>
                <a:cs typeface="Arial" pitchFamily="34" charset="0"/>
              </a:rPr>
              <a:t>Dégusté  au Jardin lors de la journée « porte ouverte » 2011.</a:t>
            </a:r>
            <a:endParaRPr lang="fr-FR" sz="6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CAKE CAROTTES NOIX</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- 200 g de farine</a:t>
            </a:r>
          </a:p>
          <a:p>
            <a:pPr>
              <a:buNone/>
            </a:pPr>
            <a:r>
              <a:rPr lang="fr-FR" sz="800" dirty="0" smtClean="0">
                <a:latin typeface="Arial" pitchFamily="34" charset="0"/>
                <a:cs typeface="Arial" pitchFamily="34" charset="0"/>
              </a:rPr>
              <a:t>	 		- 2 œufs</a:t>
            </a:r>
          </a:p>
          <a:p>
            <a:pPr>
              <a:buNone/>
            </a:pPr>
            <a:r>
              <a:rPr lang="fr-FR" sz="800" dirty="0" smtClean="0">
                <a:latin typeface="Arial" pitchFamily="34" charset="0"/>
                <a:cs typeface="Arial" pitchFamily="34" charset="0"/>
              </a:rPr>
              <a:t>	 		- 125 g de sucre brun</a:t>
            </a:r>
          </a:p>
          <a:p>
            <a:pPr>
              <a:buNone/>
            </a:pPr>
            <a:r>
              <a:rPr lang="fr-FR" sz="800" dirty="0" smtClean="0">
                <a:latin typeface="Arial" pitchFamily="34" charset="0"/>
                <a:cs typeface="Arial" pitchFamily="34" charset="0"/>
              </a:rPr>
              <a:t>	 		- 125 g de beurre</a:t>
            </a:r>
          </a:p>
          <a:p>
            <a:pPr>
              <a:buNone/>
            </a:pPr>
            <a:r>
              <a:rPr lang="fr-FR" sz="800" dirty="0" smtClean="0">
                <a:latin typeface="Arial" pitchFamily="34" charset="0"/>
                <a:cs typeface="Arial" pitchFamily="34" charset="0"/>
              </a:rPr>
              <a:t>	 		- 250 g de carottes</a:t>
            </a:r>
          </a:p>
          <a:p>
            <a:pPr>
              <a:buNone/>
            </a:pPr>
            <a:r>
              <a:rPr lang="fr-FR" sz="800" dirty="0" smtClean="0">
                <a:latin typeface="Arial" pitchFamily="34" charset="0"/>
                <a:cs typeface="Arial" pitchFamily="34" charset="0"/>
              </a:rPr>
              <a:t>	 		- 2 poignées de cerneaux de noix</a:t>
            </a:r>
          </a:p>
          <a:p>
            <a:pPr>
              <a:buNone/>
            </a:pPr>
            <a:r>
              <a:rPr lang="fr-FR" sz="800" dirty="0" smtClean="0">
                <a:latin typeface="Arial" pitchFamily="34" charset="0"/>
                <a:cs typeface="Arial" pitchFamily="34" charset="0"/>
              </a:rPr>
              <a:t>	 		- ½ c à c de cannelle moulue</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½ c à c de bicarbonate de soude</a:t>
            </a:r>
          </a:p>
          <a:p>
            <a:pPr>
              <a:buNone/>
            </a:pPr>
            <a:r>
              <a:rPr lang="fr-FR" sz="800" dirty="0" smtClean="0">
                <a:latin typeface="Arial" pitchFamily="34" charset="0"/>
                <a:cs typeface="Arial" pitchFamily="34" charset="0"/>
              </a:rPr>
              <a:t>	 		- 1 pincée de sel</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Préchauffer four à 180C (th.6).</a:t>
            </a:r>
          </a:p>
          <a:p>
            <a:pPr>
              <a:lnSpc>
                <a:spcPct val="150000"/>
              </a:lnSpc>
              <a:buNone/>
            </a:pPr>
            <a:r>
              <a:rPr lang="fr-FR" sz="800" dirty="0" smtClean="0">
                <a:latin typeface="Arial" pitchFamily="34" charset="0"/>
                <a:cs typeface="Arial" pitchFamily="34" charset="0"/>
              </a:rPr>
              <a:t>	Épluchez et râpez finement les carottes. </a:t>
            </a:r>
          </a:p>
          <a:p>
            <a:pPr>
              <a:lnSpc>
                <a:spcPct val="150000"/>
              </a:lnSpc>
              <a:buNone/>
            </a:pPr>
            <a:r>
              <a:rPr lang="fr-FR" sz="800" dirty="0" smtClean="0">
                <a:latin typeface="Arial" pitchFamily="34" charset="0"/>
                <a:cs typeface="Arial" pitchFamily="34" charset="0"/>
              </a:rPr>
              <a:t>	Hachez grossièrement les noix.</a:t>
            </a:r>
          </a:p>
          <a:p>
            <a:pPr>
              <a:lnSpc>
                <a:spcPct val="150000"/>
              </a:lnSpc>
              <a:buNone/>
            </a:pPr>
            <a:r>
              <a:rPr lang="fr-FR" sz="800" dirty="0" smtClean="0">
                <a:latin typeface="Arial" pitchFamily="34" charset="0"/>
                <a:cs typeface="Arial" pitchFamily="34" charset="0"/>
              </a:rPr>
              <a:t>	Beurrez et farinez un moule à cake. </a:t>
            </a:r>
          </a:p>
          <a:p>
            <a:pPr>
              <a:lnSpc>
                <a:spcPct val="150000"/>
              </a:lnSpc>
              <a:buNone/>
            </a:pPr>
            <a:r>
              <a:rPr lang="fr-FR" sz="800" dirty="0" smtClean="0">
                <a:latin typeface="Arial" pitchFamily="34" charset="0"/>
                <a:cs typeface="Arial" pitchFamily="34" charset="0"/>
              </a:rPr>
              <a:t>	Travaillez les œufs avec le sucre. Quand le mélange double de volume et devient mousseux, ajoutez peu à peu la farine et le beurre fondu. Incorporez ensuite les carottes, les noix, la cannelle et le sel. Mélangez sans lisser complètement la pâte. Incorporez délicatement la levure et le bicarbonate de soude. </a:t>
            </a:r>
          </a:p>
          <a:p>
            <a:pPr>
              <a:lnSpc>
                <a:spcPct val="150000"/>
              </a:lnSpc>
              <a:buNone/>
            </a:pPr>
            <a:r>
              <a:rPr lang="fr-FR" sz="800" dirty="0" smtClean="0">
                <a:latin typeface="Arial" pitchFamily="34" charset="0"/>
                <a:cs typeface="Arial" pitchFamily="34" charset="0"/>
              </a:rPr>
              <a:t>	Versez la pâte dans le moule et enfournez aussitôt. </a:t>
            </a:r>
          </a:p>
          <a:p>
            <a:pPr>
              <a:lnSpc>
                <a:spcPct val="150000"/>
              </a:lnSpc>
              <a:buNone/>
            </a:pPr>
            <a:r>
              <a:rPr lang="fr-FR" sz="800" dirty="0" smtClean="0">
                <a:latin typeface="Arial" pitchFamily="34" charset="0"/>
                <a:cs typeface="Arial" pitchFamily="34" charset="0"/>
              </a:rPr>
              <a:t>	Faire cuire 40 min.</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AU ROMARIN</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- 100 g de farine complète</a:t>
            </a:r>
          </a:p>
          <a:p>
            <a:pPr>
              <a:buNone/>
            </a:pPr>
            <a:r>
              <a:rPr lang="fr-FR" sz="800" dirty="0" smtClean="0">
                <a:latin typeface="Arial" pitchFamily="34" charset="0"/>
                <a:cs typeface="Arial" pitchFamily="34" charset="0"/>
              </a:rPr>
              <a:t>	 		- 100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- 170 g de sucre</a:t>
            </a:r>
          </a:p>
          <a:p>
            <a:pPr>
              <a:buNone/>
            </a:pPr>
            <a:r>
              <a:rPr lang="fr-FR" sz="800" dirty="0" smtClean="0">
                <a:latin typeface="Arial" pitchFamily="34" charset="0"/>
                <a:cs typeface="Arial" pitchFamily="34" charset="0"/>
              </a:rPr>
              <a:t>	 		- 12 cl d’huile d’olive</a:t>
            </a:r>
          </a:p>
          <a:p>
            <a:pPr>
              <a:buNone/>
            </a:pPr>
            <a:r>
              <a:rPr lang="fr-FR" sz="800" dirty="0" smtClean="0">
                <a:latin typeface="Arial" pitchFamily="34" charset="0"/>
                <a:cs typeface="Arial" pitchFamily="34" charset="0"/>
              </a:rPr>
              <a:t>	 		- 3 branches de romarin</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- 1 pincée de sel</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Préchauffez le four à 180°C (th.6). </a:t>
            </a:r>
          </a:p>
          <a:p>
            <a:pPr>
              <a:lnSpc>
                <a:spcPct val="150000"/>
              </a:lnSpc>
              <a:buNone/>
            </a:pPr>
            <a:r>
              <a:rPr lang="fr-FR" sz="800" dirty="0" smtClean="0">
                <a:latin typeface="Arial" pitchFamily="34" charset="0"/>
                <a:cs typeface="Arial" pitchFamily="34" charset="0"/>
              </a:rPr>
              <a:t>	Effeuillez le romarin et hachez-le grossièrement. </a:t>
            </a:r>
          </a:p>
          <a:p>
            <a:pPr>
              <a:lnSpc>
                <a:spcPct val="150000"/>
              </a:lnSpc>
              <a:buNone/>
            </a:pPr>
            <a:r>
              <a:rPr lang="fr-FR" sz="800" dirty="0" smtClean="0">
                <a:latin typeface="Arial" pitchFamily="34" charset="0"/>
                <a:cs typeface="Arial" pitchFamily="34" charset="0"/>
              </a:rPr>
              <a:t>	Beurrez et farinez un moule à cake. </a:t>
            </a:r>
          </a:p>
          <a:p>
            <a:pPr>
              <a:lnSpc>
                <a:spcPct val="150000"/>
              </a:lnSpc>
              <a:buNone/>
            </a:pPr>
            <a:r>
              <a:rPr lang="fr-FR" sz="800" dirty="0" smtClean="0">
                <a:latin typeface="Arial" pitchFamily="34" charset="0"/>
                <a:cs typeface="Arial" pitchFamily="34" charset="0"/>
              </a:rPr>
              <a:t>	Battez légèrement les œufs avec le sucre et l’huile d’olive. Ajoutez progressivement les deux farines, le romarin et le sel. Mélangez sans lisser complètement la pâte. Incorporez délicatement la levure puis versez la pâte dans le moule et enfournez. </a:t>
            </a:r>
          </a:p>
          <a:p>
            <a:pPr>
              <a:lnSpc>
                <a:spcPct val="150000"/>
              </a:lnSpc>
              <a:buNone/>
            </a:pPr>
            <a:r>
              <a:rPr lang="fr-FR" sz="800" dirty="0" smtClean="0">
                <a:latin typeface="Arial" pitchFamily="34" charset="0"/>
                <a:cs typeface="Arial" pitchFamily="34" charset="0"/>
              </a:rPr>
              <a:t>	Faire cuire 40 min.</a:t>
            </a: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
        <p:nvSpPr>
          <p:cNvPr id="11" name="ZoneTexte 10"/>
          <p:cNvSpPr txBox="1"/>
          <p:nvPr/>
        </p:nvSpPr>
        <p:spPr>
          <a:xfrm>
            <a:off x="3995936" y="1844824"/>
            <a:ext cx="720080" cy="553998"/>
          </a:xfrm>
          <a:prstGeom prst="rect">
            <a:avLst/>
          </a:prstGeom>
          <a:noFill/>
        </p:spPr>
        <p:txBody>
          <a:bodyPr wrap="square" rtlCol="0">
            <a:spAutoFit/>
          </a:bodyPr>
          <a:lstStyle/>
          <a:p>
            <a:pPr algn="ctr"/>
            <a:r>
              <a:rPr lang="fr-FR" sz="600" dirty="0" smtClean="0">
                <a:solidFill>
                  <a:schemeClr val="accent1">
                    <a:lumMod val="50000"/>
                  </a:schemeClr>
                </a:solidFill>
                <a:latin typeface="Arial" pitchFamily="34" charset="0"/>
                <a:cs typeface="Arial" pitchFamily="34" charset="0"/>
              </a:rPr>
              <a:t>Dégusté  au Jardin lors de la journée « porte ouverte » 2011.</a:t>
            </a:r>
            <a:endParaRPr lang="fr-FR" sz="600" dirty="0">
              <a:solidFill>
                <a:schemeClr val="accent1">
                  <a:lumMod val="50000"/>
                </a:schemeClr>
              </a:solidFill>
              <a:latin typeface="Arial" pitchFamily="34" charset="0"/>
              <a:cs typeface="Arial" pitchFamily="34" charset="0"/>
            </a:endParaRPr>
          </a:p>
        </p:txBody>
      </p:sp>
      <p:sp>
        <p:nvSpPr>
          <p:cNvPr id="12" name="ZoneTexte 11"/>
          <p:cNvSpPr txBox="1"/>
          <p:nvPr/>
        </p:nvSpPr>
        <p:spPr>
          <a:xfrm>
            <a:off x="8028384" y="1844824"/>
            <a:ext cx="720080" cy="553998"/>
          </a:xfrm>
          <a:prstGeom prst="rect">
            <a:avLst/>
          </a:prstGeom>
          <a:noFill/>
        </p:spPr>
        <p:txBody>
          <a:bodyPr wrap="square" rtlCol="0">
            <a:spAutoFit/>
          </a:bodyPr>
          <a:lstStyle/>
          <a:p>
            <a:pPr algn="ctr"/>
            <a:r>
              <a:rPr lang="fr-FR" sz="600" dirty="0" smtClean="0">
                <a:solidFill>
                  <a:schemeClr val="accent1">
                    <a:lumMod val="50000"/>
                  </a:schemeClr>
                </a:solidFill>
                <a:latin typeface="Arial" pitchFamily="34" charset="0"/>
                <a:cs typeface="Arial" pitchFamily="34" charset="0"/>
              </a:rPr>
              <a:t>Dégusté  au Jardin lors de la journée « porte ouverte » 2011.</a:t>
            </a:r>
            <a:endParaRPr lang="fr-FR" sz="6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GÂTEAU DE CAROTTES </a:t>
            </a:r>
          </a:p>
          <a:p>
            <a:pPr>
              <a:buNone/>
            </a:pPr>
            <a:r>
              <a:rPr lang="fr-FR" sz="700" i="1" dirty="0" smtClean="0">
                <a:latin typeface="Arial" pitchFamily="34" charset="0"/>
                <a:cs typeface="Arial" pitchFamily="34" charset="0"/>
              </a:rPr>
              <a:t>	</a:t>
            </a:r>
            <a:r>
              <a:rPr lang="fr-FR" sz="600" i="1" dirty="0" smtClean="0">
                <a:latin typeface="Arial" pitchFamily="34" charset="0"/>
                <a:cs typeface="Arial" pitchFamily="34" charset="0"/>
              </a:rPr>
              <a:t>Recette transmise par Monsieur Philippe ALLIROL</a:t>
            </a:r>
            <a:endParaRPr lang="fr-FR" sz="600" b="1" dirty="0" smtClean="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- 400 g de farine</a:t>
            </a:r>
          </a:p>
          <a:p>
            <a:pPr>
              <a:spcBef>
                <a:spcPts val="0"/>
              </a:spcBef>
              <a:buNone/>
            </a:pPr>
            <a:r>
              <a:rPr lang="fr-FR" sz="800" dirty="0" smtClean="0">
                <a:latin typeface="Arial" pitchFamily="34" charset="0"/>
                <a:cs typeface="Arial" pitchFamily="34" charset="0"/>
              </a:rPr>
              <a:t>			- 350 g de sucre de canne</a:t>
            </a:r>
          </a:p>
          <a:p>
            <a:pPr>
              <a:spcBef>
                <a:spcPts val="0"/>
              </a:spcBef>
              <a:buNone/>
            </a:pPr>
            <a:r>
              <a:rPr lang="fr-FR" sz="800" dirty="0" smtClean="0">
                <a:latin typeface="Arial" pitchFamily="34" charset="0"/>
                <a:cs typeface="Arial" pitchFamily="34" charset="0"/>
              </a:rPr>
              <a:t>			- 1 + ½ tasse d’huile</a:t>
            </a:r>
          </a:p>
          <a:p>
            <a:pPr>
              <a:spcBef>
                <a:spcPts val="0"/>
              </a:spcBef>
              <a:buNone/>
            </a:pPr>
            <a:r>
              <a:rPr lang="fr-FR" sz="800" dirty="0" smtClean="0">
                <a:latin typeface="Arial" pitchFamily="34" charset="0"/>
                <a:cs typeface="Arial" pitchFamily="34" charset="0"/>
              </a:rPr>
              <a:t>			- 4 œufs</a:t>
            </a:r>
          </a:p>
          <a:p>
            <a:pPr>
              <a:spcBef>
                <a:spcPts val="0"/>
              </a:spcBef>
              <a:buNone/>
            </a:pPr>
            <a:r>
              <a:rPr lang="fr-FR" sz="800" dirty="0" smtClean="0">
                <a:latin typeface="Arial" pitchFamily="34" charset="0"/>
                <a:cs typeface="Arial" pitchFamily="34" charset="0"/>
              </a:rPr>
              <a:t>			- 2 c à café de cannelle</a:t>
            </a:r>
          </a:p>
          <a:p>
            <a:pPr>
              <a:spcBef>
                <a:spcPts val="0"/>
              </a:spcBef>
              <a:buNone/>
            </a:pPr>
            <a:r>
              <a:rPr lang="fr-FR" sz="800" dirty="0" smtClean="0">
                <a:latin typeface="Arial" pitchFamily="34" charset="0"/>
                <a:cs typeface="Arial" pitchFamily="34" charset="0"/>
              </a:rPr>
              <a:t>			- 2 c à café de bicarbonate de soude</a:t>
            </a:r>
          </a:p>
          <a:p>
            <a:pPr>
              <a:spcBef>
                <a:spcPts val="0"/>
              </a:spcBef>
              <a:buNone/>
            </a:pPr>
            <a:r>
              <a:rPr lang="fr-FR" sz="800" dirty="0" smtClean="0">
                <a:latin typeface="Arial" pitchFamily="34" charset="0"/>
                <a:cs typeface="Arial" pitchFamily="34" charset="0"/>
              </a:rPr>
              <a:t>			- 1 c à café de sel</a:t>
            </a:r>
          </a:p>
          <a:p>
            <a:pPr>
              <a:spcBef>
                <a:spcPts val="0"/>
              </a:spcBef>
              <a:buNone/>
            </a:pPr>
            <a:r>
              <a:rPr lang="fr-FR" sz="800" dirty="0" smtClean="0">
                <a:latin typeface="Arial" pitchFamily="34" charset="0"/>
                <a:cs typeface="Arial" pitchFamily="34" charset="0"/>
              </a:rPr>
              <a:t>			- 3 + ½ tasses de carottes râpées</a:t>
            </a:r>
          </a:p>
          <a:p>
            <a:pPr>
              <a:spcBef>
                <a:spcPts val="0"/>
              </a:spcBef>
              <a:buNone/>
            </a:pPr>
            <a:r>
              <a:rPr lang="fr-FR" sz="800" dirty="0" smtClean="0">
                <a:latin typeface="Arial" pitchFamily="34" charset="0"/>
                <a:cs typeface="Arial" pitchFamily="34" charset="0"/>
              </a:rPr>
              <a:t>			- 200 g de noix broyés</a:t>
            </a:r>
          </a:p>
          <a:p>
            <a:pPr>
              <a:spcBef>
                <a:spcPts val="0"/>
              </a:spcBef>
              <a:buNone/>
            </a:pPr>
            <a:r>
              <a:rPr lang="fr-FR" sz="800" dirty="0" smtClean="0">
                <a:latin typeface="Arial" pitchFamily="34" charset="0"/>
                <a:cs typeface="Arial" pitchFamily="34" charset="0"/>
              </a:rPr>
              <a:t>			- 100 g de raisins secs et /ou de dattes</a:t>
            </a:r>
          </a:p>
          <a:p>
            <a:pPr>
              <a:spcBef>
                <a:spcPts val="0"/>
              </a:spcBef>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Déposez tous les ingrédients ensemble dans un grand bol et mélangez avec une spatule en bois bien solide. La pâte obtenue est collante et difficile à remuer, mais ne vous y arrêtez pas. </a:t>
            </a:r>
          </a:p>
          <a:p>
            <a:pPr>
              <a:lnSpc>
                <a:spcPct val="150000"/>
              </a:lnSpc>
              <a:buNone/>
            </a:pPr>
            <a:r>
              <a:rPr lang="fr-FR" sz="800" dirty="0" smtClean="0">
                <a:latin typeface="Arial" pitchFamily="34" charset="0"/>
                <a:cs typeface="Arial" pitchFamily="34" charset="0"/>
              </a:rPr>
              <a:t>	Faites cuire à four chaud dans un grand moule huilé et fariné, entre 45 et 60 minutes.</a:t>
            </a:r>
          </a:p>
          <a:p>
            <a:pPr>
              <a:lnSpc>
                <a:spcPct val="150000"/>
              </a:lnSpc>
              <a:buNone/>
            </a:pPr>
            <a:r>
              <a:rPr lang="fr-FR" sz="800" dirty="0" smtClean="0">
                <a:latin typeface="Arial" pitchFamily="34" charset="0"/>
                <a:cs typeface="Arial" pitchFamily="34" charset="0"/>
              </a:rPr>
              <a:t>	Voir se transformer cette mélasse en gâteau appétissant, fleurant bon la cannelle et d’un joli ton orangé, est toujours une surprise.</a:t>
            </a:r>
          </a:p>
          <a:p>
            <a:pPr>
              <a:lnSpc>
                <a:spcPct val="150000"/>
              </a:lnSpc>
              <a:buNone/>
            </a:pPr>
            <a:r>
              <a:rPr lang="fr-FR" sz="800" dirty="0" smtClean="0">
                <a:latin typeface="Arial" pitchFamily="34" charset="0"/>
                <a:cs typeface="Arial" pitchFamily="34" charset="0"/>
              </a:rPr>
              <a:t>	Si vous savez résister, mettez-le au réfrigérateur et attendez deux jours avant de le manger, pour permettre aux saveurs de s’exalter.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À LA POMME ET À LA SUCRINE DU BERRY</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- 3 œufs, </a:t>
            </a:r>
          </a:p>
          <a:p>
            <a:pPr>
              <a:buNone/>
            </a:pPr>
            <a:r>
              <a:rPr lang="fr-FR" sz="800" dirty="0" smtClean="0">
                <a:latin typeface="Arial" pitchFamily="34" charset="0"/>
                <a:cs typeface="Arial" pitchFamily="34" charset="0"/>
              </a:rPr>
              <a:t>			- 170g de sucre, </a:t>
            </a:r>
          </a:p>
          <a:p>
            <a:pPr>
              <a:buNone/>
            </a:pPr>
            <a:r>
              <a:rPr lang="fr-FR" sz="800" dirty="0" smtClean="0">
                <a:latin typeface="Arial" pitchFamily="34" charset="0"/>
                <a:cs typeface="Arial" pitchFamily="34" charset="0"/>
              </a:rPr>
              <a:t>			- 200g de farine, </a:t>
            </a:r>
          </a:p>
          <a:p>
            <a:pPr>
              <a:buNone/>
            </a:pPr>
            <a:r>
              <a:rPr lang="fr-FR" sz="800" dirty="0" smtClean="0">
                <a:latin typeface="Arial" pitchFamily="34" charset="0"/>
                <a:cs typeface="Arial" pitchFamily="34" charset="0"/>
              </a:rPr>
              <a:t>			- 1/2 sachet de levure, </a:t>
            </a:r>
          </a:p>
          <a:p>
            <a:pPr>
              <a:buNone/>
            </a:pPr>
            <a:r>
              <a:rPr lang="fr-FR" sz="800" dirty="0" smtClean="0">
                <a:latin typeface="Arial" pitchFamily="34" charset="0"/>
                <a:cs typeface="Arial" pitchFamily="34" charset="0"/>
              </a:rPr>
              <a:t>			- 120g de beurre, </a:t>
            </a:r>
          </a:p>
          <a:p>
            <a:pPr>
              <a:buNone/>
            </a:pPr>
            <a:r>
              <a:rPr lang="fr-FR" sz="800" dirty="0" smtClean="0">
                <a:latin typeface="Arial" pitchFamily="34" charset="0"/>
                <a:cs typeface="Arial" pitchFamily="34" charset="0"/>
              </a:rPr>
              <a:t>			- 120g de sucrine du Berry, </a:t>
            </a:r>
          </a:p>
          <a:p>
            <a:pPr>
              <a:buNone/>
            </a:pPr>
            <a:r>
              <a:rPr lang="fr-FR" sz="800" dirty="0" smtClean="0">
                <a:latin typeface="Arial" pitchFamily="34" charset="0"/>
                <a:cs typeface="Arial" pitchFamily="34" charset="0"/>
              </a:rPr>
              <a:t>			- 200g de pommes, </a:t>
            </a:r>
          </a:p>
          <a:p>
            <a:pPr>
              <a:buNone/>
            </a:pPr>
            <a:r>
              <a:rPr lang="fr-FR" sz="800" dirty="0" smtClean="0">
                <a:latin typeface="Arial" pitchFamily="34" charset="0"/>
                <a:cs typeface="Arial" pitchFamily="34" charset="0"/>
              </a:rPr>
              <a:t>			- Une cuillère à café de cannelle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Préchauffez le four à 180°C.</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fondre le beurre à feu doux et laissez-le refroidir.</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et râpez les pommes et la courge avec une grosse râpe. Farinez-les un peu.</a:t>
            </a:r>
            <a:br>
              <a:rPr lang="fr-FR" sz="800" dirty="0" smtClean="0">
                <a:latin typeface="Arial" pitchFamily="34" charset="0"/>
                <a:cs typeface="Arial" pitchFamily="34" charset="0"/>
              </a:rPr>
            </a:br>
            <a:r>
              <a:rPr lang="fr-FR" sz="800" dirty="0" smtClean="0">
                <a:latin typeface="Arial" pitchFamily="34" charset="0"/>
                <a:cs typeface="Arial" pitchFamily="34" charset="0"/>
              </a:rPr>
              <a:t>Au robot, mélangez les œufs et le sucre, puis le beurre fondu, enfin la farine tamisée, la cannelle et la levure. Ajoutez les pommes et la sucrine du Berry. Mélangez bien.</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la pâte dans un moule à cake beurré et faites cuire 40 minutes.</a:t>
            </a:r>
          </a:p>
          <a:p>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MARBRÉE POTIRON-CHOCOLAT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- 900 g potiron</a:t>
            </a:r>
          </a:p>
          <a:p>
            <a:pPr>
              <a:buNone/>
            </a:pPr>
            <a:r>
              <a:rPr lang="fr-FR" sz="800" dirty="0" smtClean="0">
                <a:latin typeface="Arial" pitchFamily="34" charset="0"/>
                <a:cs typeface="Arial" pitchFamily="34" charset="0"/>
              </a:rPr>
              <a:t>			- 400 g pâte brisée</a:t>
            </a:r>
          </a:p>
          <a:p>
            <a:pPr>
              <a:buNone/>
            </a:pPr>
            <a:r>
              <a:rPr lang="fr-FR" sz="800" dirty="0" smtClean="0">
                <a:latin typeface="Arial" pitchFamily="34" charset="0"/>
                <a:cs typeface="Arial" pitchFamily="34" charset="0"/>
              </a:rPr>
              <a:t>			- 35 cl jus d’orange frais</a:t>
            </a:r>
          </a:p>
          <a:p>
            <a:pPr>
              <a:buNone/>
            </a:pPr>
            <a:r>
              <a:rPr lang="fr-FR" sz="800" dirty="0" smtClean="0">
                <a:latin typeface="Arial" pitchFamily="34" charset="0"/>
                <a:cs typeface="Arial" pitchFamily="34" charset="0"/>
              </a:rPr>
              <a:t>			- 20 cl jus de citron frais</a:t>
            </a:r>
          </a:p>
          <a:p>
            <a:pPr>
              <a:buNone/>
            </a:pPr>
            <a:r>
              <a:rPr lang="fr-FR" sz="800" dirty="0" smtClean="0">
                <a:latin typeface="Arial" pitchFamily="34" charset="0"/>
                <a:cs typeface="Arial" pitchFamily="34" charset="0"/>
              </a:rPr>
              <a:t>			- 8 cuillères à soupe sucre roux</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- 100 g chocolat à cuire.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Peler, émincer le potiron. Le mettre à cuire sur feux doux avec les jus de fruits. Lorsqu’il commence à se réduire en purée, ajouter le sucre roux.</a:t>
            </a:r>
          </a:p>
          <a:p>
            <a:pPr>
              <a:lnSpc>
                <a:spcPct val="150000"/>
              </a:lnSpc>
              <a:buNone/>
            </a:pPr>
            <a:r>
              <a:rPr lang="fr-FR" sz="800" dirty="0" smtClean="0">
                <a:latin typeface="Arial" pitchFamily="34" charset="0"/>
                <a:cs typeface="Arial" pitchFamily="34" charset="0"/>
              </a:rPr>
              <a:t>	Pendant ce temps, étaler la pâte dans un moule à tarte à bords hauts beurré et piquer le fond. Cuire au four (th.7) 10 minutes environ.</a:t>
            </a:r>
          </a:p>
          <a:p>
            <a:pPr>
              <a:lnSpc>
                <a:spcPct val="150000"/>
              </a:lnSpc>
              <a:buNone/>
            </a:pPr>
            <a:r>
              <a:rPr lang="fr-FR" sz="800" dirty="0" smtClean="0">
                <a:latin typeface="Arial" pitchFamily="34" charset="0"/>
                <a:cs typeface="Arial" pitchFamily="34" charset="0"/>
              </a:rPr>
              <a:t>	Mélanger les œufs à la purée potiron-agrumes refroidie. Verser sur le fond de tarte cuit. Faire fondre le chocolat au bain-marie et le faire couler sur la tarte en décrivant des zigzags. Faire cuire environ 45 minutes au four (th.7). Déguster froid.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MADELEINES DE MÉMÉ</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- 6 œufs</a:t>
            </a:r>
          </a:p>
          <a:p>
            <a:pPr>
              <a:buNone/>
            </a:pPr>
            <a:r>
              <a:rPr lang="fr-FR" sz="800" dirty="0" smtClean="0">
                <a:latin typeface="Arial" pitchFamily="34" charset="0"/>
                <a:cs typeface="Arial" pitchFamily="34" charset="0"/>
              </a:rPr>
              <a:t>			- 260 g de sucre</a:t>
            </a:r>
          </a:p>
          <a:p>
            <a:pPr>
              <a:buNone/>
            </a:pPr>
            <a:r>
              <a:rPr lang="fr-FR" sz="800" dirty="0" smtClean="0">
                <a:latin typeface="Arial" pitchFamily="34" charset="0"/>
                <a:cs typeface="Arial" pitchFamily="34" charset="0"/>
              </a:rPr>
              <a:t>			- 2 c. à s. de miel</a:t>
            </a:r>
          </a:p>
          <a:p>
            <a:pPr>
              <a:buNone/>
            </a:pPr>
            <a:r>
              <a:rPr lang="fr-FR" sz="800" dirty="0" smtClean="0">
                <a:latin typeface="Arial" pitchFamily="34" charset="0"/>
                <a:cs typeface="Arial" pitchFamily="34" charset="0"/>
              </a:rPr>
              <a:t>			- 300 g de farine</a:t>
            </a:r>
          </a:p>
          <a:p>
            <a:pPr>
              <a:buNone/>
            </a:pPr>
            <a:r>
              <a:rPr lang="fr-FR" sz="800" dirty="0" smtClean="0">
                <a:latin typeface="Arial" pitchFamily="34" charset="0"/>
                <a:cs typeface="Arial" pitchFamily="34" charset="0"/>
              </a:rPr>
              <a:t>			- 1 sachet de levure </a:t>
            </a:r>
          </a:p>
          <a:p>
            <a:pPr>
              <a:buNone/>
            </a:pPr>
            <a:r>
              <a:rPr lang="fr-FR" sz="800" dirty="0" smtClean="0">
                <a:latin typeface="Arial" pitchFamily="34" charset="0"/>
                <a:cs typeface="Arial" pitchFamily="34" charset="0"/>
              </a:rPr>
              <a:t>			- une pincée de sel</a:t>
            </a:r>
          </a:p>
          <a:p>
            <a:pPr>
              <a:buNone/>
            </a:pPr>
            <a:r>
              <a:rPr lang="fr-FR" sz="800" dirty="0" smtClean="0">
                <a:latin typeface="Arial" pitchFamily="34" charset="0"/>
                <a:cs typeface="Arial" pitchFamily="34" charset="0"/>
              </a:rPr>
              <a:t>			- 200 g de beurre fondu</a:t>
            </a:r>
          </a:p>
          <a:p>
            <a:pPr>
              <a:buNone/>
            </a:pPr>
            <a:r>
              <a:rPr lang="fr-FR" sz="800" dirty="0" smtClean="0">
                <a:latin typeface="Arial" pitchFamily="34" charset="0"/>
                <a:cs typeface="Arial" pitchFamily="34" charset="0"/>
              </a:rPr>
              <a:t>			- le zeste d’un citron ou d’une orange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Préchauffer le four th. 7 à 8. Fouetter les œufs, le sucre et le miel, jusqu’à ce que le mélange blanchisse. Ajouter la farine, le sel, la levure, le beurre fondu et le zeste de citron ou d’orange. </a:t>
            </a:r>
          </a:p>
          <a:p>
            <a:pPr>
              <a:lnSpc>
                <a:spcPct val="150000"/>
              </a:lnSpc>
              <a:buNone/>
            </a:pPr>
            <a:r>
              <a:rPr lang="fr-FR" sz="800" dirty="0" smtClean="0">
                <a:latin typeface="Arial" pitchFamily="34" charset="0"/>
                <a:cs typeface="Arial" pitchFamily="34" charset="0"/>
              </a:rPr>
              <a:t>	Bien mélanger.</a:t>
            </a:r>
          </a:p>
          <a:p>
            <a:pPr>
              <a:lnSpc>
                <a:spcPct val="150000"/>
              </a:lnSpc>
              <a:buNone/>
            </a:pPr>
            <a:r>
              <a:rPr lang="fr-FR" sz="800" dirty="0" smtClean="0">
                <a:latin typeface="Arial" pitchFamily="34" charset="0"/>
                <a:cs typeface="Arial" pitchFamily="34" charset="0"/>
              </a:rPr>
              <a:t>	Beurrer et fariner légèrement les moules à madeleines. Les remplir à moitié avec la préparation. Enfourner jusqu’à ce que les madeleines soient dorées, soit environ 7 à 10 minutes. </a:t>
            </a:r>
          </a:p>
          <a:p>
            <a:pPr>
              <a:lnSpc>
                <a:spcPct val="150000"/>
              </a:lnSpc>
              <a:buNone/>
            </a:pPr>
            <a:r>
              <a:rPr lang="fr-FR" sz="800" dirty="0" smtClean="0">
                <a:latin typeface="Arial" pitchFamily="34" charset="0"/>
                <a:cs typeface="Arial" pitchFamily="34" charset="0"/>
              </a:rPr>
              <a:t>	La recette donne environ 50 madeleines.</a:t>
            </a:r>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GÂTEAUX</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BISCUIT ANGLAIS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- 3 tasses de carottes râpées finement</a:t>
            </a:r>
          </a:p>
          <a:p>
            <a:pPr>
              <a:buNone/>
            </a:pPr>
            <a:r>
              <a:rPr lang="fr-FR" sz="800" dirty="0" smtClean="0">
                <a:latin typeface="Arial" pitchFamily="34" charset="0"/>
                <a:cs typeface="Arial" pitchFamily="34" charset="0"/>
              </a:rPr>
              <a:t>			- 275 g de farine</a:t>
            </a:r>
          </a:p>
          <a:p>
            <a:pPr>
              <a:buNone/>
            </a:pPr>
            <a:r>
              <a:rPr lang="fr-FR" sz="800" dirty="0" smtClean="0">
                <a:latin typeface="Arial" pitchFamily="34" charset="0"/>
                <a:cs typeface="Arial" pitchFamily="34" charset="0"/>
              </a:rPr>
              <a:t>			- 300 g de cassonade</a:t>
            </a:r>
          </a:p>
          <a:p>
            <a:pPr>
              <a:buNone/>
            </a:pPr>
            <a:r>
              <a:rPr lang="fr-FR" sz="800" dirty="0" smtClean="0">
                <a:latin typeface="Arial" pitchFamily="34" charset="0"/>
                <a:cs typeface="Arial" pitchFamily="34" charset="0"/>
              </a:rPr>
              <a:t>			- ½ sachet de levure en poudre</a:t>
            </a:r>
          </a:p>
          <a:p>
            <a:pPr>
              <a:buNone/>
            </a:pPr>
            <a:r>
              <a:rPr lang="fr-FR" sz="800" dirty="0" smtClean="0">
                <a:latin typeface="Arial" pitchFamily="34" charset="0"/>
                <a:cs typeface="Arial" pitchFamily="34" charset="0"/>
              </a:rPr>
              <a:t>			- ½ c. à c. de sel</a:t>
            </a:r>
          </a:p>
          <a:p>
            <a:pPr>
              <a:buNone/>
            </a:pPr>
            <a:r>
              <a:rPr lang="fr-FR" sz="800" dirty="0" smtClean="0">
                <a:latin typeface="Arial" pitchFamily="34" charset="0"/>
                <a:cs typeface="Arial" pitchFamily="34" charset="0"/>
              </a:rPr>
              <a:t>			- ½ c. à c. de gingembre</a:t>
            </a:r>
          </a:p>
          <a:p>
            <a:pPr>
              <a:buNone/>
            </a:pPr>
            <a:r>
              <a:rPr lang="fr-FR" sz="800" dirty="0" smtClean="0">
                <a:latin typeface="Arial" pitchFamily="34" charset="0"/>
                <a:cs typeface="Arial" pitchFamily="34" charset="0"/>
              </a:rPr>
              <a:t>			- quelques râpures de noix de muscade</a:t>
            </a:r>
          </a:p>
          <a:p>
            <a:pPr>
              <a:buNone/>
            </a:pPr>
            <a:r>
              <a:rPr lang="fr-FR" sz="800" dirty="0" smtClean="0">
                <a:latin typeface="Arial" pitchFamily="34" charset="0"/>
                <a:cs typeface="Arial" pitchFamily="34" charset="0"/>
              </a:rPr>
              <a:t>			- 1 dl de lait</a:t>
            </a:r>
          </a:p>
          <a:p>
            <a:pPr>
              <a:buNone/>
            </a:pPr>
            <a:r>
              <a:rPr lang="fr-FR" sz="800" dirty="0" smtClean="0">
                <a:latin typeface="Arial" pitchFamily="34" charset="0"/>
                <a:cs typeface="Arial" pitchFamily="34" charset="0"/>
              </a:rPr>
              <a:t>			- 2 dl d’huile</a:t>
            </a:r>
          </a:p>
          <a:p>
            <a:pPr>
              <a:buNone/>
            </a:pPr>
            <a:r>
              <a:rPr lang="fr-FR" sz="800" dirty="0" smtClean="0">
                <a:latin typeface="Arial" pitchFamily="34" charset="0"/>
                <a:cs typeface="Arial" pitchFamily="34" charset="0"/>
              </a:rPr>
              <a:t>			- 60 g de beurre</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- 100 g de raisins secs</a:t>
            </a:r>
          </a:p>
          <a:p>
            <a:pPr>
              <a:buNone/>
            </a:pPr>
            <a:r>
              <a:rPr lang="fr-FR" sz="800" dirty="0" smtClean="0">
                <a:latin typeface="Arial" pitchFamily="34" charset="0"/>
                <a:cs typeface="Arial" pitchFamily="34" charset="0"/>
              </a:rPr>
              <a:t>			- 40 g de noix hachées</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Dans une terrine, mélanger d’abord tous les ingrédients secs qui entrent dans la préparation : farine, cassonade, levure, sel, épices. Ajouter alors le lait, l’huile, le beurre fondu, les œufs. Bien mélanger. Terminer en incorporant raisins, noix et carottes. Verser dans un moule à manqué, préalablement beurré et fariné. Faire cuire au four, th. 5, 200°C durant environ 1 heure.</a:t>
            </a:r>
          </a:p>
          <a:p>
            <a:pPr>
              <a:lnSpc>
                <a:spcPct val="150000"/>
              </a:lnSpc>
              <a:buNone/>
            </a:pPr>
            <a:r>
              <a:rPr lang="fr-FR" sz="800" i="1" dirty="0" smtClean="0">
                <a:latin typeface="Arial" pitchFamily="34" charset="0"/>
                <a:cs typeface="Arial" pitchFamily="34" charset="0"/>
              </a:rPr>
              <a:t>	Ce délicieux biscuit se conserve bien et reste frais et moelleux pendant plusieurs jours.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408512"/>
          </a:xfrm>
        </p:spPr>
        <p:txBody>
          <a:bodyPr/>
          <a:lstStyle/>
          <a:p>
            <a:r>
              <a:rPr lang="fr-FR" sz="800" b="1" dirty="0" smtClean="0">
                <a:latin typeface="Arial" pitchFamily="34" charset="0"/>
                <a:cs typeface="Arial" pitchFamily="34" charset="0"/>
              </a:rPr>
              <a:t>PÂTE A CHOUX                                </a:t>
            </a:r>
          </a:p>
          <a:p>
            <a:pPr>
              <a:buNone/>
            </a:pPr>
            <a:r>
              <a:rPr lang="fr-FR" sz="700" dirty="0" smtClean="0">
                <a:latin typeface="Arial" pitchFamily="34" charset="0"/>
                <a:cs typeface="Arial" pitchFamily="34" charset="0"/>
              </a:rPr>
              <a:t>	Recette de Madame GENTHON</a:t>
            </a:r>
            <a:endParaRPr lang="fr-FR" sz="7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¼ de l d’eau + une pincée de sel</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gr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- 2 morceaux de sucre</a:t>
            </a:r>
            <a:br>
              <a:rPr lang="fr-FR" sz="800" dirty="0" smtClean="0">
                <a:latin typeface="Arial" pitchFamily="34" charset="0"/>
                <a:cs typeface="Arial" pitchFamily="34" charset="0"/>
              </a:rPr>
            </a:br>
            <a:r>
              <a:rPr lang="fr-FR" sz="800" dirty="0" smtClean="0">
                <a:latin typeface="Arial" pitchFamily="34" charset="0"/>
                <a:cs typeface="Arial" pitchFamily="34" charset="0"/>
              </a:rPr>
              <a:t>		- 125 gr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- 3 à 4 œufs selon la grosseur</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le beurre coupé en petits morceaux + 2 sucres dans l’eau salée et porter à ébullition. Lorsque le mélange bout, ôter du feu et rajouter d’un coup la farine. Bien mélanger.</a:t>
            </a:r>
            <a:br>
              <a:rPr lang="fr-FR" sz="800" dirty="0" smtClean="0">
                <a:latin typeface="Arial" pitchFamily="34" charset="0"/>
                <a:cs typeface="Arial" pitchFamily="34" charset="0"/>
              </a:rPr>
            </a:br>
            <a:r>
              <a:rPr lang="fr-FR" sz="800" dirty="0" smtClean="0">
                <a:latin typeface="Arial" pitchFamily="34" charset="0"/>
                <a:cs typeface="Arial" pitchFamily="34" charset="0"/>
              </a:rPr>
              <a:t>Remettre sur feu très doux et sécher la pâte en remuant.</a:t>
            </a:r>
            <a:br>
              <a:rPr lang="fr-FR" sz="800" dirty="0" smtClean="0">
                <a:latin typeface="Arial" pitchFamily="34" charset="0"/>
                <a:cs typeface="Arial" pitchFamily="34" charset="0"/>
              </a:rPr>
            </a:br>
            <a:r>
              <a:rPr lang="fr-FR" sz="800" dirty="0" smtClean="0">
                <a:latin typeface="Arial" pitchFamily="34" charset="0"/>
                <a:cs typeface="Arial" pitchFamily="34" charset="0"/>
              </a:rPr>
              <a:t>Ôter du feu et ajouter les œufs un à un en mélangeant énergiquement à chaque fois.</a:t>
            </a:r>
            <a:br>
              <a:rPr lang="fr-FR" sz="800" dirty="0" smtClean="0">
                <a:latin typeface="Arial" pitchFamily="34" charset="0"/>
                <a:cs typeface="Arial" pitchFamily="34" charset="0"/>
              </a:rPr>
            </a:br>
            <a:r>
              <a:rPr lang="fr-FR" sz="800" dirty="0" smtClean="0">
                <a:latin typeface="Arial" pitchFamily="34" charset="0"/>
                <a:cs typeface="Arial" pitchFamily="34" charset="0"/>
              </a:rPr>
              <a:t>Faire des petits tas de pâte de la grosseur d’une noix avec deux petites cuillères et déposer sur une plaque garnie de papier sulfurisé.</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doucement à 160-180 °C jusqu’à ce que les choux soient bien dorés et gonflés. Sortir alors du four, laisser refroidir et garnir de crème (chantilly ou pâtissière ou les deux) et mettre au frais en attendant de les dévorer.</a:t>
            </a:r>
          </a:p>
          <a:p>
            <a:r>
              <a:rPr lang="fr-FR" sz="800" b="1" dirty="0" smtClean="0">
                <a:latin typeface="Arial" pitchFamily="34" charset="0"/>
                <a:cs typeface="Arial" pitchFamily="34" charset="0"/>
              </a:rPr>
              <a:t>CRÈME PÂTISSIÈRE  </a:t>
            </a:r>
          </a:p>
          <a:p>
            <a:pPr>
              <a:buNone/>
            </a:pPr>
            <a:r>
              <a:rPr lang="fr-FR" sz="800" dirty="0" smtClean="0">
                <a:latin typeface="Arial" pitchFamily="34" charset="0"/>
                <a:cs typeface="Arial" pitchFamily="34" charset="0"/>
              </a:rPr>
              <a:t>	Ingrédients :		- 75 cl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- 6 c. à soupe de sucre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- 1 sachet de sucre vanillé </a:t>
            </a:r>
          </a:p>
          <a:p>
            <a:pPr>
              <a:buNone/>
            </a:pPr>
            <a:r>
              <a:rPr lang="fr-FR" sz="800" b="1" dirty="0" smtClean="0">
                <a:latin typeface="Arial" pitchFamily="34" charset="0"/>
                <a:cs typeface="Arial" pitchFamily="34" charset="0"/>
              </a:rPr>
              <a:t>			</a:t>
            </a:r>
            <a:r>
              <a:rPr lang="fr-FR" sz="800" dirty="0" smtClean="0">
                <a:latin typeface="Arial" pitchFamily="34" charset="0"/>
                <a:cs typeface="Arial" pitchFamily="34" charset="0"/>
              </a:rPr>
              <a:t>- 3 jaunes d'œuf + 1 œuf entier</a:t>
            </a:r>
            <a:br>
              <a:rPr lang="fr-FR" sz="800" dirty="0" smtClean="0">
                <a:latin typeface="Arial" pitchFamily="34" charset="0"/>
                <a:cs typeface="Arial" pitchFamily="34" charset="0"/>
              </a:rPr>
            </a:br>
            <a:r>
              <a:rPr lang="fr-FR" sz="800" dirty="0" smtClean="0">
                <a:latin typeface="Arial" pitchFamily="34" charset="0"/>
                <a:cs typeface="Arial" pitchFamily="34" charset="0"/>
              </a:rPr>
              <a:t>		- 75 g de farine (pour épaissir)</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bouillir le lait avec le sucre vanillé (ou une gousse de vanille).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battez le sucre en poudre, les jaunes d'œufs et l'œuf jusqu'à ce que le mélange commence à blanchir.</a:t>
            </a:r>
            <a:br>
              <a:rPr lang="fr-FR" sz="800" dirty="0" smtClean="0">
                <a:latin typeface="Arial" pitchFamily="34" charset="0"/>
                <a:cs typeface="Arial" pitchFamily="34" charset="0"/>
              </a:rPr>
            </a:br>
            <a:r>
              <a:rPr lang="fr-FR" sz="800" dirty="0" smtClean="0">
                <a:latin typeface="Arial" pitchFamily="34" charset="0"/>
                <a:cs typeface="Arial" pitchFamily="34" charset="0"/>
              </a:rPr>
              <a:t>Rajoutez la farine et mélangez encore.</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le lait bouillant dans le mélange en plusieurs fois (2 ou 3) et en mélangeant bien.</a:t>
            </a:r>
            <a:br>
              <a:rPr lang="fr-FR" sz="800" dirty="0" smtClean="0">
                <a:latin typeface="Arial" pitchFamily="34" charset="0"/>
                <a:cs typeface="Arial" pitchFamily="34" charset="0"/>
              </a:rPr>
            </a:br>
            <a:r>
              <a:rPr lang="fr-FR" sz="800" dirty="0" smtClean="0">
                <a:latin typeface="Arial" pitchFamily="34" charset="0"/>
                <a:cs typeface="Arial" pitchFamily="34" charset="0"/>
              </a:rPr>
              <a:t>Remettez le tout dans la casserole et faites épaissir à feu doux.</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C’est prêt ! Il ne reste plus qu’à faire refroidir !</a:t>
            </a:r>
            <a:endParaRPr lang="fr-FR" sz="800" b="1" dirty="0" smtClean="0">
              <a:latin typeface="Arial" pitchFamily="34" charset="0"/>
              <a:cs typeface="Arial" pitchFamily="34" charset="0"/>
            </a:endParaRPr>
          </a:p>
          <a:p>
            <a:pPr>
              <a:buNone/>
            </a:pPr>
            <a:r>
              <a:rPr lang="fr-FR" sz="800" b="1" i="1" dirty="0" smtClean="0">
                <a:latin typeface="Arial" pitchFamily="34" charset="0"/>
                <a:cs typeface="Arial" pitchFamily="34" charset="0"/>
              </a:rPr>
              <a:t>	Cette crème peut servir à fourrer les choux à la crème </a:t>
            </a:r>
            <a:endParaRPr lang="fr-FR" sz="800" dirty="0">
              <a:latin typeface="Arial" pitchFamily="34" charset="0"/>
              <a:cs typeface="Arial" pitchFamily="34" charset="0"/>
            </a:endParaRPr>
          </a:p>
        </p:txBody>
      </p:sp>
      <p:pic>
        <p:nvPicPr>
          <p:cNvPr id="9" name="Image 8" descr="koug.jpg"/>
          <p:cNvPicPr>
            <a:picLocks noChangeAspect="1"/>
          </p:cNvPicPr>
          <p:nvPr/>
        </p:nvPicPr>
        <p:blipFill>
          <a:blip r:embed="rId4" cstate="print"/>
          <a:stretch>
            <a:fillRect/>
          </a:stretch>
        </p:blipFill>
        <p:spPr>
          <a:xfrm>
            <a:off x="5580112" y="332656"/>
            <a:ext cx="1295400" cy="1143000"/>
          </a:xfrm>
          <a:prstGeom prst="rect">
            <a:avLst/>
          </a:prstGeom>
        </p:spPr>
      </p:pic>
      <p:pic>
        <p:nvPicPr>
          <p:cNvPr id="10" name="Image 9" descr="gatea.jpg"/>
          <p:cNvPicPr>
            <a:picLocks noChangeAspect="1"/>
          </p:cNvPicPr>
          <p:nvPr/>
        </p:nvPicPr>
        <p:blipFill>
          <a:blip r:embed="rId5" cstate="print"/>
          <a:stretch>
            <a:fillRect/>
          </a:stretch>
        </p:blipFill>
        <p:spPr>
          <a:xfrm>
            <a:off x="3851920" y="332656"/>
            <a:ext cx="1753318"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2035</TotalTime>
  <Words>141</Words>
  <Application>Microsoft Office PowerPoint</Application>
  <PresentationFormat>Affichage à l'écran (4:3)</PresentationFormat>
  <Paragraphs>321</Paragraphs>
  <Slides>13</Slides>
  <Notes>12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13</vt:i4>
      </vt:variant>
    </vt:vector>
  </HeadingPairs>
  <TitlesOfParts>
    <vt:vector size="15" baseType="lpstr">
      <vt:lpstr>Modèle - Bloc note</vt:lpstr>
      <vt:lpstr>Feuille de calcul</vt:lpstr>
      <vt:lpstr>  </vt:lpstr>
      <vt:lpstr>GÂTEAUX</vt:lpstr>
      <vt:lpstr>GÂTEAUX</vt:lpstr>
      <vt:lpstr>GÂTEAUX</vt:lpstr>
      <vt:lpstr>GÂTEAUX</vt:lpstr>
      <vt:lpstr>GÂTEAUX</vt:lpstr>
      <vt:lpstr>GÂTEAUX</vt:lpstr>
      <vt:lpstr>GÂTEAUX</vt:lpstr>
      <vt:lpstr>GÂTEAUX</vt:lpstr>
      <vt:lpstr>GÂTEAUX</vt:lpstr>
      <vt:lpstr>GÂTEAUX</vt:lpstr>
      <vt:lpstr>GÂTEAUX</vt:lpstr>
      <vt:lpstr>GÂTEAUX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Cathie</cp:lastModifiedBy>
  <cp:revision>62</cp:revision>
  <dcterms:created xsi:type="dcterms:W3CDTF">2011-06-13T09:41:35Z</dcterms:created>
  <dcterms:modified xsi:type="dcterms:W3CDTF">2017-03-19T14:02:30Z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