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7"/>
  </p:notesMasterIdLst>
  <p:handoutMasterIdLst>
    <p:handoutMasterId r:id="rId8"/>
  </p:handoutMasterIdLst>
  <p:sldIdLst>
    <p:sldId id="259" r:id="rId2"/>
    <p:sldId id="260" r:id="rId3"/>
    <p:sldId id="263" r:id="rId4"/>
    <p:sldId id="262" r:id="rId5"/>
    <p:sldId id="261" r:id="rId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44" autoAdjust="0"/>
    <p:restoredTop sz="90857" autoAdjust="0"/>
  </p:normalViewPr>
  <p:slideViewPr>
    <p:cSldViewPr>
      <p:cViewPr>
        <p:scale>
          <a:sx n="150" d="100"/>
          <a:sy n="150" d="100"/>
        </p:scale>
        <p:origin x="-78" y="10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47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FAF540-3E3E-4EB2-A7E0-23F9C0BEBF2D}" type="datetimeFigureOut">
              <a:rPr lang="fr-FR" smtClean="0"/>
              <a:pPr/>
              <a:t>08/07/2012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DA53A1-323B-4A31-AC57-C06738941AA0}" type="slidenum">
              <a:rPr lang="fr-FR" smtClean="0"/>
              <a:pPr/>
              <a:t>‹N°›</a:t>
            </a:fld>
            <a:endParaRPr lang="fr-F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fr-FR"/>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fr-FR"/>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fr-FR"/>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C59331E-9FDB-40EA-8C3A-C1621C29DADF}" type="slidenum">
              <a:rPr lang="fr-FR"/>
              <a:pPr/>
              <a:t>‹N°›</a:t>
            </a:fld>
            <a:endParaRPr lang="fr-FR"/>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C59331E-9FDB-40EA-8C3A-C1621C29DADF}" type="slidenum">
              <a:rPr lang="fr-FR" smtClean="0"/>
              <a:pPr/>
              <a:t>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872538" cy="6858000"/>
            <a:chOff x="0" y="0"/>
            <a:chExt cx="5589" cy="4320"/>
          </a:xfrm>
        </p:grpSpPr>
        <p:sp>
          <p:nvSpPr>
            <p:cNvPr id="3075" name="Rectangle 3" descr="Stationery"/>
            <p:cNvSpPr>
              <a:spLocks noChangeArrowheads="1"/>
            </p:cNvSpPr>
            <p:nvPr/>
          </p:nvSpPr>
          <p:spPr bwMode="white">
            <a:xfrm>
              <a:off x="336" y="150"/>
              <a:ext cx="5253" cy="4026"/>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endParaRPr lang="fr-FR"/>
            </a:p>
          </p:txBody>
        </p:sp>
        <p:pic>
          <p:nvPicPr>
            <p:cNvPr id="3076" name="Picture 4" descr="A:\minispir.GIF"/>
            <p:cNvPicPr>
              <a:picLocks noChangeAspect="1" noChangeArrowheads="1"/>
            </p:cNvPicPr>
            <p:nvPr/>
          </p:nvPicPr>
          <p:blipFill>
            <a:blip r:embed="rId3" cstate="print"/>
            <a:srcRect/>
            <a:stretch>
              <a:fillRect/>
            </a:stretch>
          </p:blipFill>
          <p:spPr bwMode="ltGray">
            <a:xfrm>
              <a:off x="0" y="0"/>
              <a:ext cx="670" cy="4320"/>
            </a:xfrm>
            <a:prstGeom prst="rect">
              <a:avLst/>
            </a:prstGeom>
            <a:noFill/>
          </p:spPr>
        </p:pic>
      </p:grpSp>
      <p:sp>
        <p:nvSpPr>
          <p:cNvPr id="3077" name="Rectangle 5"/>
          <p:cNvSpPr>
            <a:spLocks noGrp="1" noChangeArrowheads="1"/>
          </p:cNvSpPr>
          <p:nvPr>
            <p:ph type="ctrTitle"/>
          </p:nvPr>
        </p:nvSpPr>
        <p:spPr>
          <a:xfrm>
            <a:off x="962025" y="1925638"/>
            <a:ext cx="7772400" cy="1143000"/>
          </a:xfrm>
        </p:spPr>
        <p:txBody>
          <a:bodyPr/>
          <a:lstStyle>
            <a:lvl1pPr algn="ctr">
              <a:defRPr/>
            </a:lvl1pPr>
          </a:lstStyle>
          <a:p>
            <a:r>
              <a:rPr lang="fr-FR" smtClean="0"/>
              <a:t>Cliquez pour modifier le style du titre</a:t>
            </a:r>
            <a:endParaRPr lang="fr-FR"/>
          </a:p>
        </p:txBody>
      </p:sp>
      <p:sp>
        <p:nvSpPr>
          <p:cNvPr id="307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fr-FR" smtClean="0"/>
              <a:t>Cliquez pour modifier le style des sous-titres du masque</a:t>
            </a:r>
            <a:endParaRPr lang="fr-FR"/>
          </a:p>
        </p:txBody>
      </p:sp>
      <p:sp>
        <p:nvSpPr>
          <p:cNvPr id="3079" name="Rectangle 7"/>
          <p:cNvSpPr>
            <a:spLocks noGrp="1" noChangeArrowheads="1"/>
          </p:cNvSpPr>
          <p:nvPr>
            <p:ph type="dt" sz="half" idx="2"/>
          </p:nvPr>
        </p:nvSpPr>
        <p:spPr>
          <a:xfrm>
            <a:off x="962025" y="6100763"/>
            <a:ext cx="1905000" cy="457200"/>
          </a:xfrm>
        </p:spPr>
        <p:txBody>
          <a:bodyPr/>
          <a:lstStyle>
            <a:lvl1pPr eaLnBrk="1" hangingPunct="1">
              <a:defRPr>
                <a:solidFill>
                  <a:srgbClr val="A08366"/>
                </a:solidFill>
              </a:defRPr>
            </a:lvl1pPr>
          </a:lstStyle>
          <a:p>
            <a:endParaRPr lang="fr-FR"/>
          </a:p>
        </p:txBody>
      </p:sp>
      <p:sp>
        <p:nvSpPr>
          <p:cNvPr id="3080" name="Rectangle 8"/>
          <p:cNvSpPr>
            <a:spLocks noGrp="1" noChangeArrowheads="1"/>
          </p:cNvSpPr>
          <p:nvPr>
            <p:ph type="ftr" sz="quarter" idx="3"/>
          </p:nvPr>
        </p:nvSpPr>
        <p:spPr>
          <a:xfrm>
            <a:off x="3400425" y="6100763"/>
            <a:ext cx="2895600" cy="457200"/>
          </a:xfrm>
        </p:spPr>
        <p:txBody>
          <a:bodyPr/>
          <a:lstStyle>
            <a:lvl1pPr eaLnBrk="1" hangingPunct="1">
              <a:defRPr>
                <a:solidFill>
                  <a:srgbClr val="A08366"/>
                </a:solidFill>
              </a:defRPr>
            </a:lvl1pPr>
          </a:lstStyle>
          <a:p>
            <a:endParaRPr lang="fr-FR"/>
          </a:p>
        </p:txBody>
      </p:sp>
      <p:sp>
        <p:nvSpPr>
          <p:cNvPr id="3081" name="Rectangle 9"/>
          <p:cNvSpPr>
            <a:spLocks noGrp="1" noChangeArrowheads="1"/>
          </p:cNvSpPr>
          <p:nvPr>
            <p:ph type="sldNum" sz="quarter" idx="4"/>
          </p:nvPr>
        </p:nvSpPr>
        <p:spPr>
          <a:xfrm>
            <a:off x="6829425" y="6100763"/>
            <a:ext cx="1905000" cy="457200"/>
          </a:xfrm>
        </p:spPr>
        <p:txBody>
          <a:bodyPr/>
          <a:lstStyle>
            <a:lvl1pPr eaLnBrk="1" hangingPunct="1">
              <a:defRPr>
                <a:solidFill>
                  <a:srgbClr val="A08366"/>
                </a:solidFill>
              </a:defRPr>
            </a:lvl1pPr>
          </a:lstStyle>
          <a:p>
            <a:fld id="{8669A6FE-ECD9-40CE-B4B5-95B32A9099E3}" type="slidenum">
              <a:rPr lang="fr-F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D7615CBD-C416-4FFA-9047-0B8E484EE6A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19900" y="457200"/>
            <a:ext cx="1943100" cy="54864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990600" y="457200"/>
            <a:ext cx="5676900" cy="54864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B5FE0178-2260-4096-BA80-7A9EC9FE6B9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551F575D-A83C-4078-944E-7C598021164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13AA6831-6149-4EE6-B535-EE245FA179E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2A2363DF-7F9D-4232-AD20-F4C72F26FB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8D5123FD-E96E-498B-8950-3986938B1CD0}"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7B38C24E-ED60-4642-8E1B-2DF85F0106E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6BB0DB72-A1CC-46A7-8F63-CEE3645F14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0ACF784E-16DE-4989-8820-11942A6C714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9094965F-4587-465A-82A6-BE8E043386C9}"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8C735A"/>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872538" cy="6858000"/>
            <a:chOff x="0" y="0"/>
            <a:chExt cx="5589" cy="4320"/>
          </a:xfrm>
        </p:grpSpPr>
        <p:sp>
          <p:nvSpPr>
            <p:cNvPr id="205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fr-FR"/>
            </a:p>
          </p:txBody>
        </p:sp>
        <p:pic>
          <p:nvPicPr>
            <p:cNvPr id="2052" name="Picture 4" descr="A:\minispir.GIF"/>
            <p:cNvPicPr>
              <a:picLocks noChangeAspect="1" noChangeArrowheads="1"/>
            </p:cNvPicPr>
            <p:nvPr/>
          </p:nvPicPr>
          <p:blipFill>
            <a:blip r:embed="rId13" cstate="print"/>
            <a:srcRect/>
            <a:stretch>
              <a:fillRect/>
            </a:stretch>
          </p:blipFill>
          <p:spPr bwMode="ltGray">
            <a:xfrm>
              <a:off x="0" y="0"/>
              <a:ext cx="670" cy="4320"/>
            </a:xfrm>
            <a:prstGeom prst="rect">
              <a:avLst/>
            </a:prstGeom>
            <a:noFill/>
          </p:spPr>
        </p:pic>
        <p:sp>
          <p:nvSpPr>
            <p:cNvPr id="205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fr-FR"/>
            </a:p>
          </p:txBody>
        </p:sp>
      </p:grpSp>
      <p:sp>
        <p:nvSpPr>
          <p:cNvPr id="205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205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chemeClr val="bg2"/>
                </a:solidFill>
              </a:defRPr>
            </a:lvl1pPr>
          </a:lstStyle>
          <a:p>
            <a:endParaRPr lang="fr-FR"/>
          </a:p>
        </p:txBody>
      </p:sp>
      <p:sp>
        <p:nvSpPr>
          <p:cNvPr id="205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a:solidFill>
                  <a:schemeClr val="bg2"/>
                </a:solidFill>
              </a:defRPr>
            </a:lvl1pPr>
          </a:lstStyle>
          <a:p>
            <a:endParaRPr lang="fr-FR"/>
          </a:p>
        </p:txBody>
      </p:sp>
      <p:sp>
        <p:nvSpPr>
          <p:cNvPr id="205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chemeClr val="bg2"/>
                </a:solidFill>
              </a:defRPr>
            </a:lvl1pPr>
          </a:lstStyle>
          <a:p>
            <a:fld id="{90A697F9-3A7F-4E2F-95C7-EE3F3C42912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eaLnBrk="1" fontAlgn="base" hangingPunct="1">
        <a:spcBef>
          <a:spcPct val="0"/>
        </a:spcBef>
        <a:spcAft>
          <a:spcPct val="0"/>
        </a:spcAft>
        <a:defRPr kumimoji="1" sz="4400">
          <a:solidFill>
            <a:schemeClr val="tx2"/>
          </a:solidFill>
          <a:latin typeface="+mj-lt"/>
          <a:ea typeface="+mj-ea"/>
          <a:cs typeface="+mj-cs"/>
        </a:defRPr>
      </a:lvl1pPr>
      <a:lvl2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2pPr>
      <a:lvl3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3pPr>
      <a:lvl4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4pPr>
      <a:lvl5pPr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5pPr>
      <a:lvl6pPr marL="4572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6pPr>
      <a:lvl7pPr marL="9144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7pPr>
      <a:lvl8pPr marL="13716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8pPr>
      <a:lvl9pPr marL="1828800" algn="l" rtl="0" eaLnBrk="1" fontAlgn="base" hangingPunct="1">
        <a:spcBef>
          <a:spcPct val="0"/>
        </a:spcBef>
        <a:spcAft>
          <a:spcPct val="0"/>
        </a:spcAft>
        <a:defRPr kumimoji="1" sz="4400">
          <a:solidFill>
            <a:schemeClr val="tx2"/>
          </a:solidFill>
          <a:latin typeface="Times New Roman" pitchFamily="18" charset="0"/>
          <a:cs typeface="Times New Roman" pitchFamily="18" charset="0"/>
        </a:defRPr>
      </a:lvl9pPr>
    </p:titleStyle>
    <p:bodyStyle>
      <a:lvl1pPr marL="342900" indent="-342900" algn="l" rtl="0" eaLnBrk="1" fontAlgn="base" hangingPunct="1">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Char char="–"/>
        <a:defRPr kumimoji="1" sz="2800">
          <a:solidFill>
            <a:schemeClr val="tx1"/>
          </a:solidFill>
          <a:latin typeface="+mn-lt"/>
          <a:cs typeface="+mn-cs"/>
        </a:defRPr>
      </a:lvl2pPr>
      <a:lvl3pPr marL="1143000" indent="-228600" algn="l" rtl="0" eaLnBrk="1" fontAlgn="base" hangingPunct="1">
        <a:spcBef>
          <a:spcPct val="20000"/>
        </a:spcBef>
        <a:spcAft>
          <a:spcPct val="0"/>
        </a:spcAft>
        <a:buClr>
          <a:schemeClr val="accent1"/>
        </a:buClr>
        <a:buChar char="•"/>
        <a:defRPr kumimoji="1" sz="2400">
          <a:solidFill>
            <a:schemeClr val="tx1"/>
          </a:solidFill>
          <a:latin typeface="+mn-lt"/>
          <a:cs typeface="+mn-cs"/>
        </a:defRPr>
      </a:lvl3pPr>
      <a:lvl4pPr marL="1600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package" Target="../embeddings/Feuille_Microsoft_Office_Excel2.xlsx"/></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71600" y="404664"/>
            <a:ext cx="7772400" cy="1800200"/>
          </a:xfrm>
        </p:spPr>
        <p:txBody>
          <a:bodyPr/>
          <a:lstStyle/>
          <a:p>
            <a:pPr algn="r"/>
            <a:r>
              <a:rPr lang="fr-FR" sz="2400" dirty="0" smtClean="0">
                <a:latin typeface="Arial" pitchFamily="34" charset="0"/>
                <a:cs typeface="Arial" pitchFamily="34" charset="0"/>
              </a:rPr>
              <a:t/>
            </a:r>
            <a:br>
              <a:rPr lang="fr-FR" sz="2400" dirty="0" smtClean="0">
                <a:latin typeface="Arial" pitchFamily="34" charset="0"/>
                <a:cs typeface="Arial" pitchFamily="34" charset="0"/>
              </a:rPr>
            </a:br>
            <a:r>
              <a:rPr lang="fr-FR" dirty="0" smtClean="0"/>
              <a:t/>
            </a:r>
            <a:br>
              <a:rPr lang="fr-FR" dirty="0" smtClean="0"/>
            </a:br>
            <a:endParaRPr lang="fr-FR" dirty="0"/>
          </a:p>
        </p:txBody>
      </p:sp>
      <p:sp>
        <p:nvSpPr>
          <p:cNvPr id="4" name="Espace réservé du numéro de diapositive 3"/>
          <p:cNvSpPr>
            <a:spLocks noGrp="1"/>
          </p:cNvSpPr>
          <p:nvPr>
            <p:ph type="sldNum" sz="quarter" idx="4"/>
          </p:nvPr>
        </p:nvSpPr>
        <p:spPr/>
        <p:txBody>
          <a:bodyPr/>
          <a:lstStyle/>
          <a:p>
            <a:fld id="{8669A6FE-ECD9-40CE-B4B5-95B32A9099E3}" type="slidenum">
              <a:rPr lang="fr-FR" smtClean="0"/>
              <a:pPr/>
              <a:t>1</a:t>
            </a:fld>
            <a:endParaRPr lang="fr-FR"/>
          </a:p>
        </p:txBody>
      </p:sp>
      <p:graphicFrame>
        <p:nvGraphicFramePr>
          <p:cNvPr id="8" name="Objet 7"/>
          <p:cNvGraphicFramePr>
            <a:graphicFrameLocks noChangeAspect="1"/>
          </p:cNvGraphicFramePr>
          <p:nvPr/>
        </p:nvGraphicFramePr>
        <p:xfrm>
          <a:off x="1692275" y="1557338"/>
          <a:ext cx="2943225" cy="4463950"/>
        </p:xfrm>
        <a:graphic>
          <a:graphicData uri="http://schemas.openxmlformats.org/presentationml/2006/ole">
            <p:oleObj spid="_x0000_s1026" name="Feuille de calcul" r:id="rId3" imgW="2752650" imgH="2628900" progId="Excel.Sheet.12">
              <p:embed/>
            </p:oleObj>
          </a:graphicData>
        </a:graphic>
      </p:graphicFrame>
      <p:graphicFrame>
        <p:nvGraphicFramePr>
          <p:cNvPr id="1027" name="Object 3"/>
          <p:cNvGraphicFramePr>
            <a:graphicFrameLocks noChangeAspect="1"/>
          </p:cNvGraphicFramePr>
          <p:nvPr/>
        </p:nvGraphicFramePr>
        <p:xfrm>
          <a:off x="5004048" y="1556792"/>
          <a:ext cx="2943225" cy="4464149"/>
        </p:xfrm>
        <a:graphic>
          <a:graphicData uri="http://schemas.openxmlformats.org/presentationml/2006/ole">
            <p:oleObj spid="_x0000_s1027" name="Feuille de calcul" r:id="rId4" imgW="2752650" imgH="2628900" progId="Excel.Sheet.12">
              <p:embed/>
            </p:oleObj>
          </a:graphicData>
        </a:graphic>
      </p:graphicFrame>
      <p:pic>
        <p:nvPicPr>
          <p:cNvPr id="11" name="Picture 4" descr="logo jardins du giessen 081210"/>
          <p:cNvPicPr>
            <a:picLocks noChangeAspect="1" noChangeArrowheads="1"/>
          </p:cNvPicPr>
          <p:nvPr/>
        </p:nvPicPr>
        <p:blipFill>
          <a:blip r:embed="rId5" cstate="print"/>
          <a:srcRect/>
          <a:stretch>
            <a:fillRect/>
          </a:stretch>
        </p:blipFill>
        <p:spPr bwMode="auto">
          <a:xfrm>
            <a:off x="1115616" y="332656"/>
            <a:ext cx="2245617" cy="1152000"/>
          </a:xfrm>
          <a:prstGeom prst="rect">
            <a:avLst/>
          </a:prstGeom>
          <a:noFill/>
          <a:ln w="9525">
            <a:noFill/>
            <a:miter lim="800000"/>
            <a:headEnd/>
            <a:tailEnd/>
          </a:ln>
        </p:spPr>
      </p:pic>
      <p:sp>
        <p:nvSpPr>
          <p:cNvPr id="13" name="Rectangle 12"/>
          <p:cNvSpPr/>
          <p:nvPr/>
        </p:nvSpPr>
        <p:spPr>
          <a:xfrm>
            <a:off x="4572000" y="620688"/>
            <a:ext cx="3888432" cy="461665"/>
          </a:xfrm>
          <a:prstGeom prst="rect">
            <a:avLst/>
          </a:prstGeom>
        </p:spPr>
        <p:txBody>
          <a:bodyPr wrap="square">
            <a:spAutoFit/>
          </a:bodyPr>
          <a:lstStyle/>
          <a:p>
            <a:pPr algn="r"/>
            <a:r>
              <a:rPr lang="fr-FR" dirty="0" smtClean="0"/>
              <a:t>ROUGE VIF D’ESTAMPES</a:t>
            </a:r>
            <a:endParaRPr lang="fr-FR" dirty="0"/>
          </a:p>
        </p:txBody>
      </p:sp>
      <p:pic>
        <p:nvPicPr>
          <p:cNvPr id="1028" name="Image 21"/>
          <p:cNvPicPr>
            <a:picLocks noChangeAspect="1" noChangeArrowheads="1"/>
          </p:cNvPicPr>
          <p:nvPr/>
        </p:nvPicPr>
        <p:blipFill>
          <a:blip r:embed="rId6" cstate="print"/>
          <a:srcRect/>
          <a:stretch>
            <a:fillRect/>
          </a:stretch>
        </p:blipFill>
        <p:spPr bwMode="auto">
          <a:xfrm>
            <a:off x="3491880" y="404664"/>
            <a:ext cx="1301719" cy="108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ROUGE VIF D’ESTAMPES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2</a:t>
            </a:fld>
            <a:endParaRPr lang="fr-FR"/>
          </a:p>
        </p:txBody>
      </p:sp>
      <p:pic>
        <p:nvPicPr>
          <p:cNvPr id="10" name="Image 21"/>
          <p:cNvPicPr>
            <a:picLocks noChangeAspect="1" noChangeArrowheads="1"/>
          </p:cNvPicPr>
          <p:nvPr/>
        </p:nvPicPr>
        <p:blipFill>
          <a:blip r:embed="rId4" cstate="print"/>
          <a:srcRect/>
          <a:stretch>
            <a:fillRect/>
          </a:stretch>
        </p:blipFill>
        <p:spPr bwMode="auto">
          <a:xfrm>
            <a:off x="3707904" y="404664"/>
            <a:ext cx="1301719" cy="1080000"/>
          </a:xfrm>
          <a:prstGeom prst="rect">
            <a:avLst/>
          </a:prstGeom>
          <a:noFill/>
          <a:ln w="9525">
            <a:noFill/>
            <a:miter lim="800000"/>
            <a:headEnd/>
            <a:tailEnd/>
          </a:ln>
        </p:spPr>
      </p:pic>
      <p:sp>
        <p:nvSpPr>
          <p:cNvPr id="11" name="Espace réservé du contenu 2"/>
          <p:cNvSpPr>
            <a:spLocks noGrp="1"/>
          </p:cNvSpPr>
          <p:nvPr>
            <p:ph sz="half" idx="1"/>
          </p:nvPr>
        </p:nvSpPr>
        <p:spPr>
          <a:xfrm>
            <a:off x="1403648" y="1844824"/>
            <a:ext cx="6696744" cy="4392488"/>
          </a:xfrm>
        </p:spPr>
        <p:txBody>
          <a:bodyPr/>
          <a:lstStyle/>
          <a:p>
            <a:r>
              <a:rPr lang="fr-FR" sz="800" b="1" dirty="0" smtClean="0">
                <a:latin typeface="Arial" pitchFamily="34" charset="0"/>
                <a:cs typeface="Arial" pitchFamily="34" charset="0"/>
              </a:rPr>
              <a:t>SOUPES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	</a:t>
            </a:r>
            <a:r>
              <a:rPr lang="fr-FR" sz="800" dirty="0" smtClean="0">
                <a:latin typeface="Arial" pitchFamily="34" charset="0"/>
                <a:cs typeface="Arial" pitchFamily="34" charset="0"/>
              </a:rPr>
              <a:t>	- 1 POTIRON (ou autre courge)</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 Légumes </a:t>
            </a:r>
            <a:r>
              <a:rPr lang="fr-FR" sz="800" dirty="0" smtClean="0">
                <a:latin typeface="Arial" pitchFamily="34" charset="0"/>
                <a:cs typeface="Arial" pitchFamily="34" charset="0"/>
              </a:rPr>
              <a:t>au </a:t>
            </a:r>
            <a:r>
              <a:rPr lang="fr-FR" sz="800" dirty="0" smtClean="0">
                <a:latin typeface="Arial" pitchFamily="34" charset="0"/>
                <a:cs typeface="Arial" pitchFamily="34" charset="0"/>
              </a:rPr>
              <a:t>choix</a:t>
            </a:r>
          </a:p>
          <a:p>
            <a:pPr>
              <a:buNone/>
            </a:pPr>
            <a:endParaRPr lang="fr-FR" sz="800" dirty="0" smtClean="0">
              <a:latin typeface="Arial" pitchFamily="34" charset="0"/>
              <a:cs typeface="Arial" pitchFamily="34" charset="0"/>
            </a:endParaRPr>
          </a:p>
          <a:p>
            <a:r>
              <a:rPr lang="fr-FR" sz="800" dirty="0" smtClean="0">
                <a:latin typeface="Arial" pitchFamily="34" charset="0"/>
                <a:cs typeface="Arial" pitchFamily="34" charset="0"/>
              </a:rPr>
              <a:t>Variante 1 </a:t>
            </a:r>
            <a:r>
              <a:rPr lang="fr-FR" sz="800" b="1" dirty="0" smtClean="0">
                <a:latin typeface="Arial" pitchFamily="34" charset="0"/>
                <a:cs typeface="Arial" pitchFamily="34" charset="0"/>
              </a:rPr>
              <a:t>: </a:t>
            </a:r>
            <a:r>
              <a:rPr lang="fr-FR" sz="800" b="1" u="sng" dirty="0" smtClean="0">
                <a:latin typeface="Arial" pitchFamily="34" charset="0"/>
                <a:cs typeface="Arial" pitchFamily="34" charset="0"/>
              </a:rPr>
              <a:t>POTIRON + POIREAUX</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Faire </a:t>
            </a:r>
            <a:r>
              <a:rPr lang="fr-FR" sz="800" dirty="0" smtClean="0">
                <a:latin typeface="Arial" pitchFamily="34" charset="0"/>
                <a:cs typeface="Arial" pitchFamily="34" charset="0"/>
              </a:rPr>
              <a:t>revenir les poireaux dans un peu de matière grasse (huile d’olive ou autre). Rajouter les dés de potiron. Recouvrir d’eau salée et laisser cuire une vingtaine de minutes</a:t>
            </a:r>
            <a:r>
              <a:rPr lang="fr-FR" sz="800" dirty="0" smtClean="0">
                <a:latin typeface="Arial" pitchFamily="34" charset="0"/>
                <a:cs typeface="Arial" pitchFamily="34" charset="0"/>
              </a:rPr>
              <a:t>.</a:t>
            </a:r>
          </a:p>
          <a:p>
            <a:pPr>
              <a:buNone/>
            </a:pPr>
            <a:endParaRPr lang="fr-FR" sz="800" dirty="0" smtClean="0">
              <a:latin typeface="Arial" pitchFamily="34" charset="0"/>
              <a:cs typeface="Arial" pitchFamily="34" charset="0"/>
            </a:endParaRPr>
          </a:p>
          <a:p>
            <a:r>
              <a:rPr lang="fr-FR" sz="800" dirty="0" smtClean="0">
                <a:latin typeface="Arial" pitchFamily="34" charset="0"/>
                <a:cs typeface="Arial" pitchFamily="34" charset="0"/>
              </a:rPr>
              <a:t>Variante 2 : </a:t>
            </a:r>
            <a:r>
              <a:rPr lang="fr-FR" sz="800" b="1" u="sng" dirty="0" smtClean="0">
                <a:latin typeface="Arial" pitchFamily="34" charset="0"/>
                <a:cs typeface="Arial" pitchFamily="34" charset="0"/>
              </a:rPr>
              <a:t>POTIRON + HARICOTS SECS</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Cuire </a:t>
            </a:r>
            <a:r>
              <a:rPr lang="fr-FR" sz="800" dirty="0" smtClean="0">
                <a:latin typeface="Arial" pitchFamily="34" charset="0"/>
                <a:cs typeface="Arial" pitchFamily="34" charset="0"/>
              </a:rPr>
              <a:t>les haricots secs après trempage, de manière classique. Cuire le potiron (coupé en dés) couvert d’eau avec éventuellement une ou deux gousses d’ail. Passer au moulin à légumes. Lier avec un peu de crème fraîche. Rajouter Les haricots cuits. Assaisonner selon les goûts et saupoudrer de persil haché, comté râpé, etc</a:t>
            </a:r>
            <a:r>
              <a:rPr lang="fr-FR" sz="800" dirty="0" smtClean="0">
                <a:latin typeface="Arial" pitchFamily="34" charset="0"/>
                <a:cs typeface="Arial" pitchFamily="34" charset="0"/>
              </a:rPr>
              <a:t>.</a:t>
            </a:r>
          </a:p>
          <a:p>
            <a:pPr>
              <a:buNone/>
            </a:pPr>
            <a:endParaRPr lang="fr-FR" sz="800" dirty="0" smtClean="0">
              <a:latin typeface="Arial" pitchFamily="34" charset="0"/>
              <a:cs typeface="Arial" pitchFamily="34" charset="0"/>
            </a:endParaRPr>
          </a:p>
          <a:p>
            <a:r>
              <a:rPr lang="fr-FR" sz="800" dirty="0" smtClean="0">
                <a:latin typeface="Arial" pitchFamily="34" charset="0"/>
                <a:cs typeface="Arial" pitchFamily="34" charset="0"/>
              </a:rPr>
              <a:t>Variante 3 </a:t>
            </a:r>
            <a:r>
              <a:rPr lang="fr-FR" sz="800" b="1" dirty="0" smtClean="0">
                <a:latin typeface="Arial" pitchFamily="34" charset="0"/>
                <a:cs typeface="Arial" pitchFamily="34" charset="0"/>
              </a:rPr>
              <a:t>: </a:t>
            </a:r>
            <a:r>
              <a:rPr lang="fr-FR" sz="800" b="1" u="sng" dirty="0" smtClean="0">
                <a:latin typeface="Arial" pitchFamily="34" charset="0"/>
                <a:cs typeface="Arial" pitchFamily="34" charset="0"/>
              </a:rPr>
              <a:t>POTIRON (variété aqueuse) + POMMES DE TERRE + OIGNON</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Faire </a:t>
            </a:r>
            <a:r>
              <a:rPr lang="fr-FR" sz="800" dirty="0" smtClean="0">
                <a:latin typeface="Arial" pitchFamily="34" charset="0"/>
                <a:cs typeface="Arial" pitchFamily="34" charset="0"/>
              </a:rPr>
              <a:t>cuire le potiron et les pommes de terre épluchés et coupés en dés avec l’oignon émincé dans de l’eau salée pendant 30 minutes environ. Passer au mixer.</a:t>
            </a:r>
          </a:p>
          <a:p>
            <a:pPr>
              <a:buNone/>
            </a:pPr>
            <a:r>
              <a:rPr lang="fr-FR" sz="800" dirty="0" smtClean="0">
                <a:latin typeface="Arial" pitchFamily="34" charset="0"/>
                <a:cs typeface="Arial" pitchFamily="34" charset="0"/>
              </a:rPr>
              <a:t>	Dans </a:t>
            </a:r>
            <a:r>
              <a:rPr lang="fr-FR" sz="800" dirty="0" smtClean="0">
                <a:latin typeface="Arial" pitchFamily="34" charset="0"/>
                <a:cs typeface="Arial" pitchFamily="34" charset="0"/>
              </a:rPr>
              <a:t>la soupière, on peut battre 2 jaunes d’œufs avec 6 cuillerées à soupe de crème fraîche, puis verser peu à peu la soupe chaude. Servir aussitôt en saupoudrant éventuellement de persil haché</a:t>
            </a:r>
            <a:r>
              <a:rPr lang="fr-FR" sz="800" dirty="0" smtClean="0">
                <a:latin typeface="Arial" pitchFamily="34" charset="0"/>
                <a:cs typeface="Arial" pitchFamily="34" charset="0"/>
              </a:rPr>
              <a:t>.</a:t>
            </a:r>
          </a:p>
          <a:p>
            <a:pPr>
              <a:buNone/>
            </a:pPr>
            <a:endParaRPr lang="fr-FR" sz="800" dirty="0" smtClean="0">
              <a:latin typeface="Arial" pitchFamily="34" charset="0"/>
              <a:cs typeface="Arial" pitchFamily="34" charset="0"/>
            </a:endParaRPr>
          </a:p>
          <a:p>
            <a:r>
              <a:rPr lang="fr-FR" sz="800" dirty="0" smtClean="0">
                <a:latin typeface="Arial" pitchFamily="34" charset="0"/>
                <a:cs typeface="Arial" pitchFamily="34" charset="0"/>
              </a:rPr>
              <a:t>Variante  4 </a:t>
            </a:r>
            <a:r>
              <a:rPr lang="fr-FR" sz="800" b="1" dirty="0" smtClean="0">
                <a:latin typeface="Arial" pitchFamily="34" charset="0"/>
                <a:cs typeface="Arial" pitchFamily="34" charset="0"/>
              </a:rPr>
              <a:t>: </a:t>
            </a:r>
            <a:r>
              <a:rPr lang="fr-FR" sz="800" b="1" u="sng" dirty="0" smtClean="0">
                <a:latin typeface="Arial" pitchFamily="34" charset="0"/>
                <a:cs typeface="Arial" pitchFamily="34" charset="0"/>
              </a:rPr>
              <a:t>POTIRON + FEUILLES DE CHOU</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Débiter </a:t>
            </a:r>
            <a:r>
              <a:rPr lang="fr-FR" sz="800" dirty="0" smtClean="0">
                <a:latin typeface="Arial" pitchFamily="34" charset="0"/>
                <a:cs typeface="Arial" pitchFamily="34" charset="0"/>
              </a:rPr>
              <a:t>le potiron en dés. Couper le chou en fines lanières et le faire cuire quelques minutes dans un peu de matière grasse. Rajouter les dés de potiron, éventuellement de l’ail. Mouiller avec ½ à 1.5 litres d’eau environ. Laisser mijoter pendant 1 heure. Puis mixer légèrement.</a:t>
            </a:r>
            <a:br>
              <a:rPr lang="fr-FR" sz="800" dirty="0" smtClean="0">
                <a:latin typeface="Arial" pitchFamily="34" charset="0"/>
                <a:cs typeface="Arial" pitchFamily="34" charset="0"/>
              </a:rPr>
            </a:br>
            <a:r>
              <a:rPr lang="fr-FR" sz="800" dirty="0" smtClean="0">
                <a:latin typeface="Arial" pitchFamily="34" charset="0"/>
                <a:cs typeface="Arial" pitchFamily="34" charset="0"/>
              </a:rPr>
              <a:t>On peut servir avec des tranches de pain grillé que l’on fait tremper dans la soupe</a:t>
            </a:r>
            <a:r>
              <a:rPr lang="fr-FR" sz="800" dirty="0" smtClean="0">
                <a:latin typeface="Arial" pitchFamily="34" charset="0"/>
                <a:cs typeface="Arial" pitchFamily="34" charset="0"/>
              </a:rPr>
              <a:t>.</a:t>
            </a:r>
          </a:p>
          <a:p>
            <a:pPr>
              <a:buNone/>
            </a:pPr>
            <a:endParaRPr lang="fr-FR" sz="800" dirty="0" smtClean="0">
              <a:latin typeface="Arial" pitchFamily="34" charset="0"/>
              <a:cs typeface="Arial" pitchFamily="34" charset="0"/>
            </a:endParaRPr>
          </a:p>
          <a:p>
            <a:r>
              <a:rPr lang="fr-FR" sz="800" dirty="0" smtClean="0">
                <a:latin typeface="Arial" pitchFamily="34" charset="0"/>
                <a:cs typeface="Arial" pitchFamily="34" charset="0"/>
              </a:rPr>
              <a:t>Variante 5 : </a:t>
            </a:r>
            <a:r>
              <a:rPr lang="fr-FR" sz="800" b="1" u="sng" dirty="0" smtClean="0">
                <a:latin typeface="Arial" pitchFamily="34" charset="0"/>
                <a:cs typeface="Arial" pitchFamily="34" charset="0"/>
              </a:rPr>
              <a:t>POTIRON + PANAIS</a:t>
            </a:r>
            <a:r>
              <a:rPr lang="fr-FR" sz="800" dirty="0" smtClean="0">
                <a:latin typeface="Arial" pitchFamily="34" charset="0"/>
                <a:cs typeface="Arial" pitchFamily="34" charset="0"/>
              </a:rPr>
              <a:t>… ou </a:t>
            </a:r>
            <a:endParaRPr lang="fr-FR" sz="800" dirty="0" smtClean="0">
              <a:latin typeface="Arial" pitchFamily="34" charset="0"/>
              <a:cs typeface="Arial" pitchFamily="34" charset="0"/>
            </a:endParaRPr>
          </a:p>
          <a:p>
            <a:endParaRPr lang="fr-FR" sz="800" dirty="0" smtClean="0">
              <a:latin typeface="Arial" pitchFamily="34" charset="0"/>
              <a:cs typeface="Arial" pitchFamily="34" charset="0"/>
            </a:endParaRPr>
          </a:p>
          <a:p>
            <a:r>
              <a:rPr lang="fr-FR" sz="800" dirty="0" smtClean="0">
                <a:latin typeface="Arial" pitchFamily="34" charset="0"/>
                <a:cs typeface="Arial" pitchFamily="34" charset="0"/>
              </a:rPr>
              <a:t>Variante 6 :</a:t>
            </a:r>
            <a:r>
              <a:rPr lang="fr-FR" sz="800" b="1" u="sng" dirty="0" smtClean="0">
                <a:latin typeface="Arial" pitchFamily="34" charset="0"/>
                <a:cs typeface="Arial" pitchFamily="34" charset="0"/>
              </a:rPr>
              <a:t> POTIRON + </a:t>
            </a:r>
            <a:r>
              <a:rPr lang="fr-FR" sz="800" b="1" u="sng" dirty="0" smtClean="0">
                <a:latin typeface="Arial" pitchFamily="34" charset="0"/>
                <a:cs typeface="Arial" pitchFamily="34" charset="0"/>
              </a:rPr>
              <a:t>CÉLERI</a:t>
            </a:r>
            <a:r>
              <a:rPr lang="fr-FR" sz="800" dirty="0" smtClean="0">
                <a:latin typeface="Arial" pitchFamily="34" charset="0"/>
                <a:cs typeface="Arial" pitchFamily="34" charset="0"/>
              </a:rPr>
              <a:t>…</a:t>
            </a:r>
          </a:p>
          <a:p>
            <a:pPr>
              <a:buNone/>
            </a:pPr>
            <a:r>
              <a:rPr lang="fr-FR" sz="800" b="1" dirty="0" smtClean="0">
                <a:latin typeface="Arial" pitchFamily="34" charset="0"/>
                <a:cs typeface="Arial" pitchFamily="34" charset="0"/>
              </a:rPr>
              <a:t>	</a:t>
            </a:r>
            <a:r>
              <a:rPr lang="fr-FR" sz="800" b="1" dirty="0" smtClean="0">
                <a:latin typeface="Arial" pitchFamily="34" charset="0"/>
                <a:cs typeface="Arial" pitchFamily="34" charset="0"/>
              </a:rPr>
              <a:t> </a:t>
            </a:r>
            <a:endParaRPr lang="fr-FR" sz="800" dirty="0" smtClean="0">
              <a:latin typeface="Arial" pitchFamily="34" charset="0"/>
              <a:cs typeface="Arial" pitchFamily="34" charset="0"/>
            </a:endParaRPr>
          </a:p>
          <a:p>
            <a:pPr>
              <a:buNone/>
            </a:pPr>
            <a:endParaRPr lang="fr-FR" sz="800" dirty="0" smtClean="0">
              <a:latin typeface="Arial" pitchFamily="34" charset="0"/>
              <a:cs typeface="Arial" pitchFamily="34" charset="0"/>
            </a:endParaRPr>
          </a:p>
          <a:p>
            <a:pPr algn="ctr">
              <a:buNone/>
            </a:pPr>
            <a:r>
              <a:rPr lang="fr-FR" sz="800" b="1" dirty="0" smtClean="0">
                <a:latin typeface="Arial" pitchFamily="34" charset="0"/>
                <a:cs typeface="Arial" pitchFamily="34" charset="0"/>
              </a:rPr>
              <a:t>	Penser </a:t>
            </a:r>
            <a:r>
              <a:rPr lang="fr-FR" sz="800" b="1" dirty="0" smtClean="0">
                <a:latin typeface="Arial" pitchFamily="34" charset="0"/>
                <a:cs typeface="Arial" pitchFamily="34" charset="0"/>
              </a:rPr>
              <a:t>à servir votre soupe en l’agrémentant de petits croûtons, d’ail frit, de persil haché, de basilic ou de pistou.</a:t>
            </a:r>
            <a:r>
              <a:rPr lang="fr-FR" sz="800" dirty="0" smtClean="0">
                <a:latin typeface="Arial" pitchFamily="34" charset="0"/>
                <a:cs typeface="Arial" pitchFamily="34" charset="0"/>
              </a:rPr>
              <a:t> </a:t>
            </a:r>
            <a:endParaRPr lang="fr-FR" sz="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ROUGE VIF D’ESTAMPES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3</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CROQUETTES DE COURGE</a:t>
            </a:r>
          </a:p>
          <a:p>
            <a:pPr>
              <a:buNone/>
            </a:pPr>
            <a:r>
              <a:rPr lang="fr-FR" sz="800" dirty="0" smtClean="0">
                <a:latin typeface="Arial" pitchFamily="34" charset="0"/>
                <a:cs typeface="Arial" pitchFamily="34" charset="0"/>
              </a:rPr>
              <a:t>	Ingrédients pour 4 pers.</a:t>
            </a:r>
            <a:r>
              <a:rPr lang="fr-FR" sz="800" dirty="0" smtClean="0">
                <a:latin typeface="Arial" pitchFamily="34" charset="0"/>
                <a:cs typeface="Arial" pitchFamily="34" charset="0"/>
              </a:rPr>
              <a:t> :	</a:t>
            </a:r>
            <a:r>
              <a:rPr lang="fr-FR" sz="800" dirty="0" smtClean="0">
                <a:latin typeface="Arial" pitchFamily="34" charset="0"/>
                <a:cs typeface="Arial" pitchFamily="34" charset="0"/>
              </a:rPr>
              <a:t>- 600 </a:t>
            </a:r>
            <a:r>
              <a:rPr lang="fr-FR" sz="800" dirty="0" smtClean="0">
                <a:latin typeface="Arial" pitchFamily="34" charset="0"/>
                <a:cs typeface="Arial" pitchFamily="34" charset="0"/>
              </a:rPr>
              <a:t>g de purée de courge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- 4 </a:t>
            </a:r>
            <a:r>
              <a:rPr lang="fr-FR" sz="800" dirty="0" smtClean="0">
                <a:latin typeface="Arial" pitchFamily="34" charset="0"/>
                <a:cs typeface="Arial" pitchFamily="34" charset="0"/>
              </a:rPr>
              <a:t>œufs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Sel</a:t>
            </a:r>
            <a:r>
              <a:rPr lang="fr-FR" sz="800" dirty="0" smtClean="0">
                <a:latin typeface="Arial" pitchFamily="34" charset="0"/>
                <a:cs typeface="Arial" pitchFamily="34" charset="0"/>
              </a:rPr>
              <a:t>, </a:t>
            </a:r>
            <a:r>
              <a:rPr lang="fr-FR" sz="800" dirty="0" smtClean="0">
                <a:latin typeface="Arial" pitchFamily="34" charset="0"/>
                <a:cs typeface="Arial" pitchFamily="34" charset="0"/>
              </a:rPr>
              <a:t>poivre</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Faire </a:t>
            </a:r>
            <a:r>
              <a:rPr lang="fr-FR" sz="800" dirty="0" smtClean="0">
                <a:latin typeface="Arial" pitchFamily="34" charset="0"/>
                <a:cs typeface="Arial" pitchFamily="34" charset="0"/>
              </a:rPr>
              <a:t>une purée très sèche et très fine en cuisant la courge à la vapeur puis en la passant au moulin à légumes. </a:t>
            </a:r>
          </a:p>
          <a:p>
            <a:pPr>
              <a:lnSpc>
                <a:spcPct val="150000"/>
              </a:lnSpc>
              <a:buNone/>
            </a:pPr>
            <a:r>
              <a:rPr lang="fr-FR" sz="800" dirty="0" smtClean="0">
                <a:latin typeface="Arial" pitchFamily="34" charset="0"/>
                <a:cs typeface="Arial" pitchFamily="34" charset="0"/>
              </a:rPr>
              <a:t>	Casser </a:t>
            </a:r>
            <a:r>
              <a:rPr lang="fr-FR" sz="800" dirty="0" smtClean="0">
                <a:latin typeface="Arial" pitchFamily="34" charset="0"/>
                <a:cs typeface="Arial" pitchFamily="34" charset="0"/>
              </a:rPr>
              <a:t>les œufs un à un. Bien mêler le tout. Le mélange doit être très épais. Au besoin, rajouter un peu de farine.</a:t>
            </a:r>
          </a:p>
          <a:p>
            <a:pPr>
              <a:lnSpc>
                <a:spcPct val="150000"/>
              </a:lnSpc>
              <a:buNone/>
            </a:pPr>
            <a:r>
              <a:rPr lang="fr-FR" sz="800" dirty="0" smtClean="0">
                <a:latin typeface="Arial" pitchFamily="34" charset="0"/>
                <a:cs typeface="Arial" pitchFamily="34" charset="0"/>
              </a:rPr>
              <a:t>	Laisser </a:t>
            </a:r>
            <a:r>
              <a:rPr lang="fr-FR" sz="800" dirty="0" smtClean="0">
                <a:latin typeface="Arial" pitchFamily="34" charset="0"/>
                <a:cs typeface="Arial" pitchFamily="34" charset="0"/>
              </a:rPr>
              <a:t>reposer la préparation au réfrigérateur, elle sera plus ferme et plus facile à mettre en forme. Confectionner des boulettes ou des petits rouleaux comme des quenelles, les rouler dans la farine ou la chapelure.</a:t>
            </a:r>
          </a:p>
          <a:p>
            <a:pPr>
              <a:lnSpc>
                <a:spcPct val="150000"/>
              </a:lnSpc>
              <a:buNone/>
            </a:pPr>
            <a:r>
              <a:rPr lang="fr-FR" sz="800" dirty="0" smtClean="0">
                <a:latin typeface="Arial" pitchFamily="34" charset="0"/>
                <a:cs typeface="Arial" pitchFamily="34" charset="0"/>
              </a:rPr>
              <a:t>	Faire </a:t>
            </a:r>
            <a:r>
              <a:rPr lang="fr-FR" sz="800" dirty="0" smtClean="0">
                <a:latin typeface="Arial" pitchFamily="34" charset="0"/>
                <a:cs typeface="Arial" pitchFamily="34" charset="0"/>
              </a:rPr>
              <a:t>cuire dans une friture très chaude sur toutes les faces, sortir et faire égoutter sur du papier absorbant.</a:t>
            </a:r>
          </a:p>
          <a:p>
            <a:pPr>
              <a:lnSpc>
                <a:spcPct val="150000"/>
              </a:lnSpc>
              <a:buNone/>
            </a:pPr>
            <a:r>
              <a:rPr lang="fr-FR" sz="800" dirty="0" smtClean="0">
                <a:latin typeface="Arial" pitchFamily="34" charset="0"/>
                <a:cs typeface="Arial" pitchFamily="34" charset="0"/>
              </a:rPr>
              <a:t>	Accompagner </a:t>
            </a:r>
            <a:r>
              <a:rPr lang="fr-FR" sz="800" dirty="0" smtClean="0">
                <a:latin typeface="Arial" pitchFamily="34" charset="0"/>
                <a:cs typeface="Arial" pitchFamily="34" charset="0"/>
              </a:rPr>
              <a:t>d’une salade verte.</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GNOCCHI DE COURGE</a:t>
            </a:r>
          </a:p>
          <a:p>
            <a:pPr>
              <a:buNone/>
            </a:pPr>
            <a:r>
              <a:rPr lang="fr-FR" sz="800" dirty="0" smtClean="0">
                <a:latin typeface="Arial" pitchFamily="34" charset="0"/>
                <a:cs typeface="Arial" pitchFamily="34" charset="0"/>
              </a:rPr>
              <a:t>	Ingrédients pour 4 pers.</a:t>
            </a:r>
            <a:r>
              <a:rPr lang="fr-FR" sz="800" dirty="0" smtClean="0">
                <a:latin typeface="Arial" pitchFamily="34" charset="0"/>
                <a:cs typeface="Arial" pitchFamily="34" charset="0"/>
              </a:rPr>
              <a:t> :	</a:t>
            </a:r>
            <a:r>
              <a:rPr lang="fr-FR" sz="800" dirty="0" smtClean="0">
                <a:latin typeface="Arial" pitchFamily="34" charset="0"/>
                <a:cs typeface="Arial" pitchFamily="34" charset="0"/>
              </a:rPr>
              <a:t>- 600 </a:t>
            </a:r>
            <a:r>
              <a:rPr lang="fr-FR" sz="800" dirty="0" smtClean="0">
                <a:latin typeface="Arial" pitchFamily="34" charset="0"/>
                <a:cs typeface="Arial" pitchFamily="34" charset="0"/>
              </a:rPr>
              <a:t>g de purée de courge très sèche</a:t>
            </a:r>
            <a:endParaRPr lang="fr-FR" sz="800" b="1" dirty="0" smtClean="0">
              <a:latin typeface="Arial" pitchFamily="34" charset="0"/>
              <a:cs typeface="Arial" pitchFamily="34" charset="0"/>
            </a:endParaRP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- 2 </a:t>
            </a:r>
            <a:r>
              <a:rPr lang="fr-FR" sz="800" dirty="0" smtClean="0">
                <a:latin typeface="Arial" pitchFamily="34" charset="0"/>
                <a:cs typeface="Arial" pitchFamily="34" charset="0"/>
              </a:rPr>
              <a:t>œufs</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Sel </a:t>
            </a:r>
            <a:r>
              <a:rPr lang="fr-FR" sz="800" dirty="0" smtClean="0">
                <a:latin typeface="Arial" pitchFamily="34" charset="0"/>
                <a:cs typeface="Arial" pitchFamily="34" charset="0"/>
              </a:rPr>
              <a:t>fin</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a:t>
            </a:r>
            <a:r>
              <a:rPr lang="fr-FR" sz="800" dirty="0" smtClean="0">
                <a:latin typeface="Arial" pitchFamily="34" charset="0"/>
                <a:cs typeface="Arial" pitchFamily="34" charset="0"/>
              </a:rPr>
              <a:t>- Environ </a:t>
            </a:r>
            <a:r>
              <a:rPr lang="fr-FR" sz="800" dirty="0" smtClean="0">
                <a:latin typeface="Arial" pitchFamily="34" charset="0"/>
                <a:cs typeface="Arial" pitchFamily="34" charset="0"/>
              </a:rPr>
              <a:t>150 g de farine</a:t>
            </a:r>
          </a:p>
          <a:p>
            <a:pPr>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- 70 </a:t>
            </a:r>
            <a:r>
              <a:rPr lang="fr-FR" sz="800" dirty="0" smtClean="0">
                <a:latin typeface="Arial" pitchFamily="34" charset="0"/>
                <a:cs typeface="Arial" pitchFamily="34" charset="0"/>
              </a:rPr>
              <a:t>g de </a:t>
            </a:r>
            <a:r>
              <a:rPr lang="fr-FR" sz="800" dirty="0" smtClean="0">
                <a:latin typeface="Arial" pitchFamily="34" charset="0"/>
                <a:cs typeface="Arial" pitchFamily="34" charset="0"/>
              </a:rPr>
              <a:t>beurre</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Peler </a:t>
            </a:r>
            <a:r>
              <a:rPr lang="fr-FR" sz="800" dirty="0" smtClean="0">
                <a:latin typeface="Arial" pitchFamily="34" charset="0"/>
                <a:cs typeface="Arial" pitchFamily="34" charset="0"/>
              </a:rPr>
              <a:t>les courges, ôter les graines, débiter en dés et faire cuire à la vapeur à découvert. </a:t>
            </a: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Mixer </a:t>
            </a:r>
            <a:r>
              <a:rPr lang="fr-FR" sz="800" dirty="0" smtClean="0">
                <a:latin typeface="Arial" pitchFamily="34" charset="0"/>
                <a:cs typeface="Arial" pitchFamily="34" charset="0"/>
              </a:rPr>
              <a:t>pour obtenir une purée très sèche. </a:t>
            </a: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Ajouter </a:t>
            </a:r>
            <a:r>
              <a:rPr lang="fr-FR" sz="800" dirty="0" smtClean="0">
                <a:latin typeface="Arial" pitchFamily="34" charset="0"/>
                <a:cs typeface="Arial" pitchFamily="34" charset="0"/>
              </a:rPr>
              <a:t>alors les œufs et le sel, la moitié de la farine, et bien travailler le tout avec une cuillère en bois. Ajouter le reste de la farine petit à petit jusqu’à l’obtention d’une pâte.</a:t>
            </a:r>
          </a:p>
          <a:p>
            <a:pPr>
              <a:lnSpc>
                <a:spcPct val="150000"/>
              </a:lnSpc>
              <a:buNone/>
            </a:pPr>
            <a:r>
              <a:rPr lang="fr-FR" sz="800" dirty="0" smtClean="0">
                <a:latin typeface="Arial" pitchFamily="34" charset="0"/>
                <a:cs typeface="Arial" pitchFamily="34" charset="0"/>
              </a:rPr>
              <a:t>	Sur </a:t>
            </a:r>
            <a:r>
              <a:rPr lang="fr-FR" sz="800" dirty="0" smtClean="0">
                <a:latin typeface="Arial" pitchFamily="34" charset="0"/>
                <a:cs typeface="Arial" pitchFamily="34" charset="0"/>
              </a:rPr>
              <a:t>une tôle légèrement farinée, rouler la pâte en boudin, débiter en tronçons, comme des quenelles. </a:t>
            </a: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Faire </a:t>
            </a:r>
            <a:r>
              <a:rPr lang="fr-FR" sz="800" dirty="0" smtClean="0">
                <a:latin typeface="Arial" pitchFamily="34" charset="0"/>
                <a:cs typeface="Arial" pitchFamily="34" charset="0"/>
              </a:rPr>
              <a:t>cuire à l’eau bouillante salée, jusqu’à ce que les gnocchis remontent à la surface. Les retirer à l’écumoire. </a:t>
            </a: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a:t>
            </a:r>
            <a:r>
              <a:rPr lang="fr-FR" sz="800" dirty="0" smtClean="0">
                <a:latin typeface="Arial" pitchFamily="34" charset="0"/>
                <a:cs typeface="Arial" pitchFamily="34" charset="0"/>
              </a:rPr>
              <a:t>Servir </a:t>
            </a:r>
            <a:r>
              <a:rPr lang="fr-FR" sz="800" dirty="0" smtClean="0">
                <a:latin typeface="Arial" pitchFamily="34" charset="0"/>
                <a:cs typeface="Arial" pitchFamily="34" charset="0"/>
              </a:rPr>
              <a:t>avec du beurre fondu et du fromage râpé, que l’on peut éventuellement faire gratiner.</a:t>
            </a:r>
            <a:endParaRPr lang="fr-FR" sz="800" dirty="0">
              <a:latin typeface="Arial" pitchFamily="34" charset="0"/>
              <a:cs typeface="Arial" pitchFamily="34" charset="0"/>
            </a:endParaRPr>
          </a:p>
        </p:txBody>
      </p:sp>
      <p:pic>
        <p:nvPicPr>
          <p:cNvPr id="10" name="Image 21"/>
          <p:cNvPicPr>
            <a:picLocks noChangeAspect="1" noChangeArrowheads="1"/>
          </p:cNvPicPr>
          <p:nvPr/>
        </p:nvPicPr>
        <p:blipFill>
          <a:blip r:embed="rId4" cstate="print"/>
          <a:srcRect/>
          <a:stretch>
            <a:fillRect/>
          </a:stretch>
        </p:blipFill>
        <p:spPr bwMode="auto">
          <a:xfrm>
            <a:off x="3707904" y="404664"/>
            <a:ext cx="1301719" cy="108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ROUGE VIF D’ESTAMPES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4</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TARTE MARBRÉE POTIRON-CHOCOLAT</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a:t>
            </a:r>
            <a:r>
              <a:rPr lang="fr-FR" sz="800" dirty="0" smtClean="0">
                <a:latin typeface="Arial" pitchFamily="34" charset="0"/>
                <a:cs typeface="Arial" pitchFamily="34" charset="0"/>
              </a:rPr>
              <a:t> :</a:t>
            </a:r>
            <a:r>
              <a:rPr lang="fr-FR" sz="800" b="1" dirty="0" smtClean="0">
                <a:latin typeface="Arial" pitchFamily="34" charset="0"/>
                <a:cs typeface="Arial" pitchFamily="34" charset="0"/>
              </a:rPr>
              <a:t>  	</a:t>
            </a:r>
            <a:r>
              <a:rPr lang="fr-FR" sz="800" dirty="0" smtClean="0">
                <a:latin typeface="Arial" pitchFamily="34" charset="0"/>
                <a:cs typeface="Arial" pitchFamily="34" charset="0"/>
              </a:rPr>
              <a:t>- 900 g </a:t>
            </a:r>
            <a:r>
              <a:rPr lang="fr-FR" sz="800" dirty="0" smtClean="0">
                <a:latin typeface="Arial" pitchFamily="34" charset="0"/>
                <a:cs typeface="Arial" pitchFamily="34" charset="0"/>
              </a:rPr>
              <a:t>potiron</a:t>
            </a:r>
          </a:p>
          <a:p>
            <a:pPr>
              <a:buNone/>
            </a:pPr>
            <a:r>
              <a:rPr lang="fr-FR" sz="800" dirty="0" smtClean="0">
                <a:latin typeface="Arial" pitchFamily="34" charset="0"/>
                <a:cs typeface="Arial" pitchFamily="34" charset="0"/>
              </a:rPr>
              <a:t>			- 400 g </a:t>
            </a:r>
            <a:r>
              <a:rPr lang="fr-FR" sz="800" dirty="0" smtClean="0">
                <a:latin typeface="Arial" pitchFamily="34" charset="0"/>
                <a:cs typeface="Arial" pitchFamily="34" charset="0"/>
              </a:rPr>
              <a:t>pâte brisée</a:t>
            </a:r>
          </a:p>
          <a:p>
            <a:pPr>
              <a:buNone/>
            </a:pPr>
            <a:r>
              <a:rPr lang="fr-FR" sz="800" dirty="0" smtClean="0">
                <a:latin typeface="Arial" pitchFamily="34" charset="0"/>
                <a:cs typeface="Arial" pitchFamily="34" charset="0"/>
              </a:rPr>
              <a:t>			- 35 cl </a:t>
            </a:r>
            <a:r>
              <a:rPr lang="fr-FR" sz="800" dirty="0" smtClean="0">
                <a:latin typeface="Arial" pitchFamily="34" charset="0"/>
                <a:cs typeface="Arial" pitchFamily="34" charset="0"/>
              </a:rPr>
              <a:t>jus d’orange frais</a:t>
            </a:r>
          </a:p>
          <a:p>
            <a:pPr>
              <a:buNone/>
            </a:pPr>
            <a:r>
              <a:rPr lang="fr-FR" sz="800" dirty="0" smtClean="0">
                <a:latin typeface="Arial" pitchFamily="34" charset="0"/>
                <a:cs typeface="Arial" pitchFamily="34" charset="0"/>
              </a:rPr>
              <a:t>			- 20 cl </a:t>
            </a:r>
            <a:r>
              <a:rPr lang="fr-FR" sz="800" dirty="0" smtClean="0">
                <a:latin typeface="Arial" pitchFamily="34" charset="0"/>
                <a:cs typeface="Arial" pitchFamily="34" charset="0"/>
              </a:rPr>
              <a:t>jus de citron frais</a:t>
            </a:r>
          </a:p>
          <a:p>
            <a:pPr>
              <a:buNone/>
            </a:pPr>
            <a:r>
              <a:rPr lang="fr-FR" sz="800" dirty="0" smtClean="0">
                <a:latin typeface="Arial" pitchFamily="34" charset="0"/>
                <a:cs typeface="Arial" pitchFamily="34" charset="0"/>
              </a:rPr>
              <a:t>			- 8 cuillères </a:t>
            </a:r>
            <a:r>
              <a:rPr lang="fr-FR" sz="800" dirty="0" smtClean="0">
                <a:latin typeface="Arial" pitchFamily="34" charset="0"/>
                <a:cs typeface="Arial" pitchFamily="34" charset="0"/>
              </a:rPr>
              <a:t>à soupe sucre roux</a:t>
            </a:r>
          </a:p>
          <a:p>
            <a:pPr>
              <a:buNone/>
            </a:pPr>
            <a:r>
              <a:rPr lang="fr-FR" sz="800" dirty="0" smtClean="0">
                <a:latin typeface="Arial" pitchFamily="34" charset="0"/>
                <a:cs typeface="Arial" pitchFamily="34" charset="0"/>
              </a:rPr>
              <a:t>			- 3 </a:t>
            </a:r>
            <a:r>
              <a:rPr lang="fr-FR" sz="800" dirty="0" smtClean="0">
                <a:latin typeface="Arial" pitchFamily="34" charset="0"/>
                <a:cs typeface="Arial" pitchFamily="34" charset="0"/>
              </a:rPr>
              <a:t>œufs</a:t>
            </a:r>
          </a:p>
          <a:p>
            <a:pPr>
              <a:buNone/>
            </a:pPr>
            <a:r>
              <a:rPr lang="fr-FR" sz="800" dirty="0" smtClean="0">
                <a:latin typeface="Arial" pitchFamily="34" charset="0"/>
                <a:cs typeface="Arial" pitchFamily="34" charset="0"/>
              </a:rPr>
              <a:t>			- 100 g </a:t>
            </a:r>
            <a:r>
              <a:rPr lang="fr-FR" sz="800" dirty="0" smtClean="0">
                <a:latin typeface="Arial" pitchFamily="34" charset="0"/>
                <a:cs typeface="Arial" pitchFamily="34" charset="0"/>
              </a:rPr>
              <a:t>chocolat à cuire</a:t>
            </a:r>
            <a:r>
              <a:rPr lang="fr-FR" sz="800" dirty="0" smtClean="0">
                <a:latin typeface="Arial" pitchFamily="34" charset="0"/>
                <a:cs typeface="Arial" pitchFamily="34" charset="0"/>
              </a:rPr>
              <a:t>.</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Peler</a:t>
            </a:r>
            <a:r>
              <a:rPr lang="fr-FR" sz="800" dirty="0" smtClean="0">
                <a:latin typeface="Arial" pitchFamily="34" charset="0"/>
                <a:cs typeface="Arial" pitchFamily="34" charset="0"/>
              </a:rPr>
              <a:t>, émincer le potiron. Le mettre à cuire sur feux doux avec les jus de fruits. Lorsqu’il commence à se réduire en purée, ajouter le sucre roux.</a:t>
            </a:r>
          </a:p>
          <a:p>
            <a:pPr>
              <a:lnSpc>
                <a:spcPct val="150000"/>
              </a:lnSpc>
              <a:buNone/>
            </a:pPr>
            <a:r>
              <a:rPr lang="fr-FR" sz="800" dirty="0" smtClean="0">
                <a:latin typeface="Arial" pitchFamily="34" charset="0"/>
                <a:cs typeface="Arial" pitchFamily="34" charset="0"/>
              </a:rPr>
              <a:t>	Pendant </a:t>
            </a:r>
            <a:r>
              <a:rPr lang="fr-FR" sz="800" dirty="0" smtClean="0">
                <a:latin typeface="Arial" pitchFamily="34" charset="0"/>
                <a:cs typeface="Arial" pitchFamily="34" charset="0"/>
              </a:rPr>
              <a:t>ce temps, étaler la pâte dans un moule à tarte à bords hauts beurré et piquer le fond. Cuire au four (th.7) 10 minutes environ.</a:t>
            </a:r>
          </a:p>
          <a:p>
            <a:pPr>
              <a:lnSpc>
                <a:spcPct val="150000"/>
              </a:lnSpc>
              <a:buNone/>
            </a:pPr>
            <a:r>
              <a:rPr lang="fr-FR" sz="800" dirty="0" smtClean="0">
                <a:latin typeface="Arial" pitchFamily="34" charset="0"/>
                <a:cs typeface="Arial" pitchFamily="34" charset="0"/>
              </a:rPr>
              <a:t>	Mélanger </a:t>
            </a:r>
            <a:r>
              <a:rPr lang="fr-FR" sz="800" dirty="0" smtClean="0">
                <a:latin typeface="Arial" pitchFamily="34" charset="0"/>
                <a:cs typeface="Arial" pitchFamily="34" charset="0"/>
              </a:rPr>
              <a:t>les œufs à la purée potiron-agrumes refroidie. Verser sur le fond de tarte cuit. Faire fondre le chocolat au bain-marie et le faire couler sur la tarte en décrivant des zigzags. Faire cuire environ 45 minutes au four (th.7). Déguster froid.</a:t>
            </a: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SOUFFLÉ DE COURGE.</a:t>
            </a:r>
            <a:r>
              <a:rPr lang="fr-FR" sz="800" b="1" i="1" dirty="0" smtClean="0">
                <a:latin typeface="Arial" pitchFamily="34" charset="0"/>
                <a:cs typeface="Arial" pitchFamily="34" charset="0"/>
              </a:rPr>
              <a:t> </a:t>
            </a:r>
            <a:endParaRPr lang="fr-FR" sz="800" dirty="0" smtClean="0">
              <a:latin typeface="Arial" pitchFamily="34" charset="0"/>
              <a:cs typeface="Arial" pitchFamily="34" charset="0"/>
            </a:endParaRPr>
          </a:p>
          <a:p>
            <a:pPr>
              <a:buNone/>
            </a:pPr>
            <a:r>
              <a:rPr lang="fr-FR" sz="800" dirty="0" smtClean="0">
                <a:latin typeface="Arial" pitchFamily="34" charset="0"/>
                <a:cs typeface="Arial" pitchFamily="34" charset="0"/>
              </a:rPr>
              <a:t>	Ingrédients :</a:t>
            </a:r>
            <a:r>
              <a:rPr lang="fr-FR" sz="800" b="1" dirty="0" smtClean="0">
                <a:latin typeface="Arial" pitchFamily="34" charset="0"/>
                <a:cs typeface="Arial" pitchFamily="34" charset="0"/>
              </a:rPr>
              <a:t> 	</a:t>
            </a:r>
            <a:r>
              <a:rPr lang="fr-FR" sz="800" dirty="0" smtClean="0">
                <a:latin typeface="Arial" pitchFamily="34" charset="0"/>
                <a:cs typeface="Arial" pitchFamily="34" charset="0"/>
              </a:rPr>
              <a:t>- 600 g de purée de courge</a:t>
            </a:r>
          </a:p>
          <a:p>
            <a:pPr>
              <a:buNone/>
            </a:pPr>
            <a:r>
              <a:rPr lang="fr-FR" sz="800" dirty="0" smtClean="0">
                <a:latin typeface="Arial" pitchFamily="34" charset="0"/>
                <a:cs typeface="Arial" pitchFamily="34" charset="0"/>
              </a:rPr>
              <a:t>			- 4 dl de lait</a:t>
            </a:r>
          </a:p>
          <a:p>
            <a:pPr>
              <a:buNone/>
            </a:pPr>
            <a:r>
              <a:rPr lang="fr-FR" sz="800" dirty="0" smtClean="0">
                <a:latin typeface="Arial" pitchFamily="34" charset="0"/>
                <a:cs typeface="Arial" pitchFamily="34" charset="0"/>
              </a:rPr>
              <a:t>			- 80 g de farine</a:t>
            </a:r>
          </a:p>
          <a:p>
            <a:pPr>
              <a:buNone/>
            </a:pPr>
            <a:r>
              <a:rPr lang="fr-FR" sz="800" dirty="0" smtClean="0">
                <a:latin typeface="Arial" pitchFamily="34" charset="0"/>
                <a:cs typeface="Arial" pitchFamily="34" charset="0"/>
              </a:rPr>
              <a:t>			- 4 œufs</a:t>
            </a:r>
          </a:p>
          <a:p>
            <a:pPr>
              <a:buNone/>
            </a:pPr>
            <a:r>
              <a:rPr lang="fr-FR" sz="800" dirty="0" smtClean="0">
                <a:latin typeface="Arial" pitchFamily="34" charset="0"/>
                <a:cs typeface="Arial" pitchFamily="34" charset="0"/>
              </a:rPr>
              <a:t>			- 60 g de gruyère râpé (facultatif)</a:t>
            </a:r>
          </a:p>
          <a:p>
            <a:pPr>
              <a:buNone/>
            </a:pPr>
            <a:r>
              <a:rPr lang="fr-FR" sz="800" dirty="0" smtClean="0">
                <a:latin typeface="Arial" pitchFamily="34" charset="0"/>
                <a:cs typeface="Arial" pitchFamily="34" charset="0"/>
              </a:rPr>
              <a:t>			- 1 cuillère à café de paprika</a:t>
            </a:r>
          </a:p>
          <a:p>
            <a:pPr>
              <a:buNone/>
            </a:pPr>
            <a:r>
              <a:rPr lang="fr-FR" sz="800" dirty="0" smtClean="0">
                <a:latin typeface="Arial" pitchFamily="34" charset="0"/>
                <a:cs typeface="Arial" pitchFamily="34" charset="0"/>
              </a:rPr>
              <a:t>			- Sel, poivre</a:t>
            </a:r>
          </a:p>
          <a:p>
            <a:pPr>
              <a:buNone/>
            </a:pPr>
            <a:r>
              <a:rPr lang="fr-FR" sz="800" dirty="0" smtClean="0">
                <a:latin typeface="Arial" pitchFamily="34" charset="0"/>
                <a:cs typeface="Arial" pitchFamily="34" charset="0"/>
              </a:rPr>
              <a:t>			- 4 cuillères à soupe d’huile.</a:t>
            </a:r>
          </a:p>
          <a:p>
            <a:pPr>
              <a:buNone/>
            </a:pPr>
            <a:endParaRPr lang="fr-FR" sz="800" dirty="0" smtClean="0">
              <a:latin typeface="Arial" pitchFamily="34" charset="0"/>
              <a:cs typeface="Arial" pitchFamily="34" charset="0"/>
            </a:endParaRPr>
          </a:p>
          <a:p>
            <a:pPr>
              <a:lnSpc>
                <a:spcPct val="150000"/>
              </a:lnSpc>
              <a:buNone/>
            </a:pPr>
            <a:r>
              <a:rPr lang="fr-FR" sz="800" dirty="0" smtClean="0">
                <a:latin typeface="Arial" pitchFamily="34" charset="0"/>
                <a:cs typeface="Arial" pitchFamily="34" charset="0"/>
              </a:rPr>
              <a:t>	Faire chauffer l’huile, y ajouter la farine, bien mêler avec une cuillère en bois. Laisser gonfler la farine sans cesser de remuer, sur feu doux.</a:t>
            </a:r>
          </a:p>
          <a:p>
            <a:pPr>
              <a:lnSpc>
                <a:spcPct val="150000"/>
              </a:lnSpc>
              <a:buNone/>
            </a:pPr>
            <a:r>
              <a:rPr lang="fr-FR" sz="800" dirty="0" smtClean="0">
                <a:latin typeface="Arial" pitchFamily="34" charset="0"/>
                <a:cs typeface="Arial" pitchFamily="34" charset="0"/>
              </a:rPr>
              <a:t>	Hors du feu, ajouter les jaunes d’œufs, le gruyère râpé, saler et poivrer.</a:t>
            </a:r>
          </a:p>
          <a:p>
            <a:pPr>
              <a:lnSpc>
                <a:spcPct val="150000"/>
              </a:lnSpc>
              <a:buNone/>
            </a:pPr>
            <a:r>
              <a:rPr lang="fr-FR" sz="800" dirty="0" smtClean="0">
                <a:latin typeface="Arial" pitchFamily="34" charset="0"/>
                <a:cs typeface="Arial" pitchFamily="34" charset="0"/>
              </a:rPr>
              <a:t>	Verser le lait froid, replacer sur feu doux et laisser épaissir tout en tournant, ajouter la purée de courge choisie et le paprika.</a:t>
            </a:r>
          </a:p>
          <a:p>
            <a:pPr>
              <a:lnSpc>
                <a:spcPct val="150000"/>
              </a:lnSpc>
              <a:buNone/>
            </a:pPr>
            <a:r>
              <a:rPr lang="fr-FR" sz="800" dirty="0" smtClean="0">
                <a:latin typeface="Arial" pitchFamily="34" charset="0"/>
                <a:cs typeface="Arial" pitchFamily="34" charset="0"/>
              </a:rPr>
              <a:t>	Battre les blancs en neige ferme, les incorporer délicatement à la préparation en soulevant la pâte. Verser ce mélange dans un moule à soufflé graissé et fariné.</a:t>
            </a:r>
          </a:p>
          <a:p>
            <a:pPr>
              <a:lnSpc>
                <a:spcPct val="150000"/>
              </a:lnSpc>
              <a:buNone/>
            </a:pPr>
            <a:r>
              <a:rPr lang="fr-FR" sz="800" dirty="0" smtClean="0">
                <a:latin typeface="Arial" pitchFamily="34" charset="0"/>
                <a:cs typeface="Arial" pitchFamily="34" charset="0"/>
              </a:rPr>
              <a:t>	Faire cuire 20 minutes à four moyennement chaud (th.5). Remonter la température à th.7 et laisser monter le soufflé encore 5 à 10 minutes. Vérifier la cuisson à l’aide d’un couteau. </a:t>
            </a:r>
          </a:p>
          <a:p>
            <a:pPr>
              <a:lnSpc>
                <a:spcPct val="150000"/>
              </a:lnSpc>
              <a:buNone/>
            </a:pPr>
            <a:r>
              <a:rPr lang="fr-FR" sz="800" dirty="0" smtClean="0">
                <a:latin typeface="Arial" pitchFamily="34" charset="0"/>
                <a:cs typeface="Arial" pitchFamily="34" charset="0"/>
              </a:rPr>
              <a:t>	Servir immédiatement.</a:t>
            </a:r>
            <a:endParaRPr lang="fr-FR" sz="800" dirty="0">
              <a:latin typeface="Arial" pitchFamily="34" charset="0"/>
              <a:cs typeface="Arial" pitchFamily="34" charset="0"/>
            </a:endParaRPr>
          </a:p>
        </p:txBody>
      </p:sp>
      <p:pic>
        <p:nvPicPr>
          <p:cNvPr id="10" name="Image 21"/>
          <p:cNvPicPr>
            <a:picLocks noChangeAspect="1" noChangeArrowheads="1"/>
          </p:cNvPicPr>
          <p:nvPr/>
        </p:nvPicPr>
        <p:blipFill>
          <a:blip r:embed="rId4" cstate="print"/>
          <a:srcRect/>
          <a:stretch>
            <a:fillRect/>
          </a:stretch>
        </p:blipFill>
        <p:spPr bwMode="auto">
          <a:xfrm>
            <a:off x="3707904" y="404664"/>
            <a:ext cx="1301719" cy="108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r"/>
            <a:r>
              <a:rPr lang="fr-FR" sz="2400" dirty="0" smtClean="0"/>
              <a:t>ROUGE VIF D’ESTAMPES</a:t>
            </a:r>
            <a:endParaRPr lang="fr-FR" sz="2400" dirty="0"/>
          </a:p>
        </p:txBody>
      </p:sp>
      <p:pic>
        <p:nvPicPr>
          <p:cNvPr id="6" name="Picture 4" descr="logo jardins du giessen 081210"/>
          <p:cNvPicPr>
            <a:picLocks noChangeAspect="1" noChangeArrowheads="1"/>
          </p:cNvPicPr>
          <p:nvPr/>
        </p:nvPicPr>
        <p:blipFill>
          <a:blip r:embed="rId3" cstate="print"/>
          <a:srcRect/>
          <a:stretch>
            <a:fillRect/>
          </a:stretch>
        </p:blipFill>
        <p:spPr bwMode="auto">
          <a:xfrm>
            <a:off x="1115616" y="332656"/>
            <a:ext cx="2245617" cy="1152000"/>
          </a:xfrm>
          <a:prstGeom prst="rect">
            <a:avLst/>
          </a:prstGeom>
          <a:noFill/>
          <a:ln w="9525">
            <a:noFill/>
            <a:miter lim="800000"/>
            <a:headEnd/>
            <a:tailEnd/>
          </a:ln>
        </p:spPr>
      </p:pic>
      <p:sp>
        <p:nvSpPr>
          <p:cNvPr id="7" name="Espace réservé du numéro de diapositive 6"/>
          <p:cNvSpPr>
            <a:spLocks noGrp="1"/>
          </p:cNvSpPr>
          <p:nvPr>
            <p:ph type="sldNum" sz="quarter" idx="12"/>
          </p:nvPr>
        </p:nvSpPr>
        <p:spPr/>
        <p:txBody>
          <a:bodyPr/>
          <a:lstStyle/>
          <a:p>
            <a:fld id="{2A2363DF-7F9D-4232-AD20-F4C72F26FB13}" type="slidenum">
              <a:rPr lang="fr-FR" smtClean="0"/>
              <a:pPr/>
              <a:t>5</a:t>
            </a:fld>
            <a:endParaRPr lang="fr-FR"/>
          </a:p>
        </p:txBody>
      </p:sp>
      <p:sp>
        <p:nvSpPr>
          <p:cNvPr id="5" name="Espace réservé du contenu 2"/>
          <p:cNvSpPr>
            <a:spLocks noGrp="1"/>
          </p:cNvSpPr>
          <p:nvPr>
            <p:ph sz="half" idx="1"/>
          </p:nvPr>
        </p:nvSpPr>
        <p:spPr>
          <a:xfrm>
            <a:off x="9906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sp>
        <p:nvSpPr>
          <p:cNvPr id="8" name="Espace réservé du contenu 3"/>
          <p:cNvSpPr>
            <a:spLocks noGrp="1"/>
          </p:cNvSpPr>
          <p:nvPr>
            <p:ph sz="half" idx="2"/>
          </p:nvPr>
        </p:nvSpPr>
        <p:spPr>
          <a:xfrm>
            <a:off x="4953000" y="1828800"/>
            <a:ext cx="3810000" cy="4114800"/>
          </a:xfrm>
        </p:spPr>
        <p:txBody>
          <a:bodyPr/>
          <a:lstStyle/>
          <a:p>
            <a:r>
              <a:rPr lang="fr-FR" sz="800" b="1" dirty="0" smtClean="0">
                <a:latin typeface="Arial" pitchFamily="34" charset="0"/>
                <a:cs typeface="Arial" pitchFamily="34" charset="0"/>
              </a:rPr>
              <a:t>Recette</a:t>
            </a:r>
            <a:endParaRPr lang="fr-FR" sz="800" dirty="0">
              <a:latin typeface="Arial" pitchFamily="34" charset="0"/>
              <a:cs typeface="Arial" pitchFamily="34" charset="0"/>
            </a:endParaRPr>
          </a:p>
          <a:p>
            <a:endParaRPr lang="fr-FR" sz="800" dirty="0">
              <a:latin typeface="Arial" pitchFamily="34" charset="0"/>
              <a:cs typeface="Arial" pitchFamily="34" charset="0"/>
            </a:endParaRPr>
          </a:p>
        </p:txBody>
      </p:sp>
      <p:pic>
        <p:nvPicPr>
          <p:cNvPr id="10" name="Image 21"/>
          <p:cNvPicPr>
            <a:picLocks noChangeAspect="1" noChangeArrowheads="1"/>
          </p:cNvPicPr>
          <p:nvPr/>
        </p:nvPicPr>
        <p:blipFill>
          <a:blip r:embed="rId4" cstate="print"/>
          <a:srcRect/>
          <a:stretch>
            <a:fillRect/>
          </a:stretch>
        </p:blipFill>
        <p:spPr bwMode="auto">
          <a:xfrm>
            <a:off x="3707904" y="404664"/>
            <a:ext cx="1301719" cy="108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 Bloc note">
  <a:themeElements>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 - Bloc note</Template>
  <TotalTime>2286</TotalTime>
  <Words>40</Words>
  <Application>Microsoft Office PowerPoint</Application>
  <PresentationFormat>Affichage à l'écran (4:3)</PresentationFormat>
  <Paragraphs>91</Paragraphs>
  <Slides>5</Slides>
  <Notes>4</Notes>
  <HiddenSlides>0</HiddenSlides>
  <MMClips>0</MMClips>
  <ScaleCrop>false</ScaleCrop>
  <HeadingPairs>
    <vt:vector size="6" baseType="variant">
      <vt:variant>
        <vt:lpstr>Thème</vt:lpstr>
      </vt:variant>
      <vt:variant>
        <vt:i4>1</vt:i4>
      </vt:variant>
      <vt:variant>
        <vt:lpstr>Serveurs OLE incorporés</vt:lpstr>
      </vt:variant>
      <vt:variant>
        <vt:i4>2</vt:i4>
      </vt:variant>
      <vt:variant>
        <vt:lpstr>Titres des diapositives</vt:lpstr>
      </vt:variant>
      <vt:variant>
        <vt:i4>5</vt:i4>
      </vt:variant>
    </vt:vector>
  </HeadingPairs>
  <TitlesOfParts>
    <vt:vector size="8" baseType="lpstr">
      <vt:lpstr>Modèle - Bloc note</vt:lpstr>
      <vt:lpstr>Feuille Microsoft Office Excel</vt:lpstr>
      <vt:lpstr>Feuille de calcul</vt:lpstr>
      <vt:lpstr>  </vt:lpstr>
      <vt:lpstr>ROUGE VIF D’ESTAMPES</vt:lpstr>
      <vt:lpstr>ROUGE VIF D’ESTAMPES</vt:lpstr>
      <vt:lpstr>ROUGE VIF D’ESTAMPES</vt:lpstr>
      <vt:lpstr>ROUGE VIF D’ESTAMPES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RECETTES</dc:title>
  <dc:creator>LOTT</dc:creator>
  <cp:lastModifiedBy>LOTT FAMILLE</cp:lastModifiedBy>
  <cp:revision>50</cp:revision>
  <dcterms:created xsi:type="dcterms:W3CDTF">2011-06-13T09:41:35Z</dcterms:created>
  <dcterms:modified xsi:type="dcterms:W3CDTF">2012-07-08T18:47:15Z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TC010437861036</vt:lpwstr>
  </property>
</Properties>
</file>