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9"/>
  </p:notesMasterIdLst>
  <p:handoutMasterIdLst>
    <p:handoutMasterId r:id="rId10"/>
  </p:handoutMasterIdLst>
  <p:sldIdLst>
    <p:sldId id="259" r:id="rId2"/>
    <p:sldId id="260" r:id="rId3"/>
    <p:sldId id="264" r:id="rId4"/>
    <p:sldId id="263" r:id="rId5"/>
    <p:sldId id="262" r:id="rId6"/>
    <p:sldId id="261" r:id="rId7"/>
    <p:sldId id="265"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6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08/07/2012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6084168" y="620688"/>
            <a:ext cx="2376264" cy="461665"/>
          </a:xfrm>
          <a:prstGeom prst="rect">
            <a:avLst/>
          </a:prstGeom>
        </p:spPr>
        <p:txBody>
          <a:bodyPr wrap="square">
            <a:spAutoFit/>
          </a:bodyPr>
          <a:lstStyle/>
          <a:p>
            <a:pPr algn="r"/>
            <a:r>
              <a:rPr lang="fr-FR" dirty="0" smtClean="0"/>
              <a:t> </a:t>
            </a:r>
            <a:r>
              <a:rPr lang="fr-FR" dirty="0" smtClean="0"/>
              <a:t>POTIMARRON</a:t>
            </a:r>
            <a:endParaRPr lang="fr-FR" dirty="0"/>
          </a:p>
        </p:txBody>
      </p:sp>
      <p:pic>
        <p:nvPicPr>
          <p:cNvPr id="10" name="Image 9" descr="potis.jpg"/>
          <p:cNvPicPr>
            <a:picLocks noChangeAspect="1"/>
          </p:cNvPicPr>
          <p:nvPr/>
        </p:nvPicPr>
        <p:blipFill>
          <a:blip r:embed="rId6" cstate="print"/>
          <a:stretch>
            <a:fillRect/>
          </a:stretch>
        </p:blipFill>
        <p:spPr>
          <a:xfrm>
            <a:off x="4211960" y="332656"/>
            <a:ext cx="1101326" cy="118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POTIMARRON</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CAKE SALÉ AU POTIMARRON </a:t>
            </a:r>
          </a:p>
          <a:p>
            <a:pPr>
              <a:buNone/>
            </a:pPr>
            <a:r>
              <a:rPr lang="fr-FR" sz="800" dirty="0" smtClean="0">
                <a:latin typeface="Arial" pitchFamily="34" charset="0"/>
                <a:cs typeface="Arial" pitchFamily="34" charset="0"/>
              </a:rPr>
              <a:t>	Ingrédients : 	- 300 g de purée de potimarron</a:t>
            </a:r>
          </a:p>
          <a:p>
            <a:pPr>
              <a:buNone/>
            </a:pPr>
            <a:r>
              <a:rPr lang="fr-FR" sz="800" dirty="0" smtClean="0">
                <a:latin typeface="Arial" pitchFamily="34" charset="0"/>
                <a:cs typeface="Arial" pitchFamily="34" charset="0"/>
              </a:rPr>
              <a:t>	                 	 	- 150 g de lardons</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- 10 cl de lait</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- 60 g de beurre fondu</a:t>
            </a:r>
          </a:p>
          <a:p>
            <a:pPr>
              <a:buNone/>
            </a:pPr>
            <a:r>
              <a:rPr lang="fr-FR" sz="800" dirty="0" smtClean="0">
                <a:latin typeface="Arial" pitchFamily="34" charset="0"/>
                <a:cs typeface="Arial" pitchFamily="34" charset="0"/>
              </a:rPr>
              <a:t>	 </a:t>
            </a:r>
          </a:p>
          <a:p>
            <a:pPr>
              <a:lnSpc>
                <a:spcPct val="150000"/>
              </a:lnSpc>
              <a:buNone/>
            </a:pPr>
            <a:r>
              <a:rPr lang="fr-FR" sz="800" dirty="0" smtClean="0">
                <a:latin typeface="Arial" pitchFamily="34" charset="0"/>
                <a:cs typeface="Arial" pitchFamily="34" charset="0"/>
              </a:rPr>
              <a:t>	Dans un saladier, battre le beurre fondu et les œufs pour obtenir un mélange mousseux. </a:t>
            </a:r>
          </a:p>
          <a:p>
            <a:pPr>
              <a:lnSpc>
                <a:spcPct val="150000"/>
              </a:lnSpc>
              <a:buNone/>
            </a:pPr>
            <a:r>
              <a:rPr lang="fr-FR" sz="800" dirty="0" smtClean="0">
                <a:latin typeface="Arial" pitchFamily="34" charset="0"/>
                <a:cs typeface="Arial" pitchFamily="34" charset="0"/>
              </a:rPr>
              <a:t>	Ajouter alors la purée de potimarron, le lait, la farine. </a:t>
            </a:r>
          </a:p>
          <a:p>
            <a:pPr>
              <a:lnSpc>
                <a:spcPct val="150000"/>
              </a:lnSpc>
              <a:buNone/>
            </a:pPr>
            <a:r>
              <a:rPr lang="fr-FR" sz="800" dirty="0" smtClean="0">
                <a:latin typeface="Arial" pitchFamily="34" charset="0"/>
                <a:cs typeface="Arial" pitchFamily="34" charset="0"/>
              </a:rPr>
              <a:t>	Bien pétrir le tout. Introduire les petits lardons, puis tous les autres ingrédients. (On peut y ajouter aussi : gruyère en dés, champignons de Paris, pignons de pin ou autres graines grillées, persil haché, olives etc.) Bien mélanger, saler et poivrer.</a:t>
            </a:r>
          </a:p>
          <a:p>
            <a:pPr>
              <a:lnSpc>
                <a:spcPct val="150000"/>
              </a:lnSpc>
              <a:buNone/>
            </a:pPr>
            <a:r>
              <a:rPr lang="fr-FR" sz="800" dirty="0" smtClean="0">
                <a:latin typeface="Arial" pitchFamily="34" charset="0"/>
                <a:cs typeface="Arial" pitchFamily="34" charset="0"/>
              </a:rPr>
              <a:t>	Graisser un moule à cake, y verser la préparation. Éventuellement, saupoudrer de pignons de pin. </a:t>
            </a:r>
          </a:p>
          <a:p>
            <a:pPr>
              <a:lnSpc>
                <a:spcPct val="150000"/>
              </a:lnSpc>
              <a:buNone/>
            </a:pPr>
            <a:r>
              <a:rPr lang="fr-FR" sz="800" dirty="0" smtClean="0">
                <a:latin typeface="Arial" pitchFamily="34" charset="0"/>
                <a:cs typeface="Arial" pitchFamily="34" charset="0"/>
              </a:rPr>
              <a:t>	Faire cuire à four chaud (th. 8) pendant 45 minutes environ. </a:t>
            </a:r>
          </a:p>
          <a:p>
            <a:pPr>
              <a:lnSpc>
                <a:spcPct val="150000"/>
              </a:lnSpc>
              <a:buNone/>
            </a:pPr>
            <a:r>
              <a:rPr lang="fr-FR" sz="800" dirty="0" smtClean="0">
                <a:latin typeface="Arial" pitchFamily="34" charset="0"/>
                <a:cs typeface="Arial" pitchFamily="34" charset="0"/>
              </a:rPr>
              <a:t>	Manger tiède ou froid accompagné d’une salade. </a:t>
            </a:r>
          </a:p>
          <a:p>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VELOUTÉ </a:t>
            </a:r>
            <a:r>
              <a:rPr lang="fr-FR" sz="800" b="1" dirty="0" smtClean="0">
                <a:latin typeface="Arial" pitchFamily="34" charset="0"/>
                <a:cs typeface="Arial" pitchFamily="34" charset="0"/>
              </a:rPr>
              <a:t>DE COURGE FACILE </a:t>
            </a:r>
          </a:p>
          <a:p>
            <a:pPr>
              <a:buNone/>
            </a:pPr>
            <a:r>
              <a:rPr lang="fr-FR" sz="800" dirty="0" smtClean="0">
                <a:latin typeface="Arial" pitchFamily="34" charset="0"/>
                <a:cs typeface="Arial" pitchFamily="34" charset="0"/>
              </a:rPr>
              <a:t>	Préparation : 10 mn	Cuisson : 20mn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De la courge (la taille de celle ci n'est 		   pas importante)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Inutile d’éplucher la courge.</a:t>
            </a:r>
            <a:br>
              <a:rPr lang="fr-FR" sz="800" dirty="0" smtClean="0">
                <a:latin typeface="Arial" pitchFamily="34" charset="0"/>
                <a:cs typeface="Arial" pitchFamily="34" charset="0"/>
              </a:rPr>
            </a:br>
            <a:r>
              <a:rPr lang="fr-FR" sz="800" dirty="0" smtClean="0">
                <a:latin typeface="Arial" pitchFamily="34" charset="0"/>
                <a:cs typeface="Arial" pitchFamily="34" charset="0"/>
              </a:rPr>
              <a:t>Enlever les graines et les filaments. Couper la en petits morceaux.</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les morceaux de courge dans une marmite ou casserole.</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de l’eau à mi hauteur des morceaux de courge.</a:t>
            </a:r>
            <a:br>
              <a:rPr lang="fr-FR" sz="800" dirty="0" smtClean="0">
                <a:latin typeface="Arial" pitchFamily="34" charset="0"/>
                <a:cs typeface="Arial" pitchFamily="34" charset="0"/>
              </a:rPr>
            </a:br>
            <a:r>
              <a:rPr lang="fr-FR" sz="800" dirty="0" smtClean="0">
                <a:latin typeface="Arial" pitchFamily="34" charset="0"/>
                <a:cs typeface="Arial" pitchFamily="34" charset="0"/>
              </a:rPr>
              <a:t>Saler et poivrer un peu.</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cuire environ 20 mn.</a:t>
            </a:r>
            <a:br>
              <a:rPr lang="fr-FR" sz="800" dirty="0" smtClean="0">
                <a:latin typeface="Arial" pitchFamily="34" charset="0"/>
                <a:cs typeface="Arial" pitchFamily="34" charset="0"/>
              </a:rPr>
            </a:br>
            <a:r>
              <a:rPr lang="fr-FR" sz="800" dirty="0" smtClean="0">
                <a:latin typeface="Arial" pitchFamily="34" charset="0"/>
                <a:cs typeface="Arial" pitchFamily="34" charset="0"/>
              </a:rPr>
              <a:t>Une fois cuite passer la au mixer et régalez-vous!</a:t>
            </a:r>
          </a:p>
          <a:p>
            <a:pPr>
              <a:lnSpc>
                <a:spcPct val="150000"/>
              </a:lnSpc>
              <a:buNone/>
            </a:pPr>
            <a:r>
              <a:rPr lang="fr-FR" sz="800" dirty="0" smtClean="0">
                <a:latin typeface="Arial" pitchFamily="34" charset="0"/>
                <a:cs typeface="Arial" pitchFamily="34" charset="0"/>
              </a:rPr>
              <a:t>	Selon vos envies, vous pouvez servir avec des croutons, de l’ail de la crème fraîche…</a:t>
            </a:r>
            <a:endParaRPr lang="fr-FR" sz="800" dirty="0">
              <a:latin typeface="Arial" pitchFamily="34" charset="0"/>
              <a:cs typeface="Arial" pitchFamily="34" charset="0"/>
            </a:endParaRPr>
          </a:p>
        </p:txBody>
      </p:sp>
      <p:pic>
        <p:nvPicPr>
          <p:cNvPr id="10" name="Image 9" descr="potis.jpg"/>
          <p:cNvPicPr>
            <a:picLocks noChangeAspect="1"/>
          </p:cNvPicPr>
          <p:nvPr/>
        </p:nvPicPr>
        <p:blipFill>
          <a:blip r:embed="rId4" cstate="print"/>
          <a:stretch>
            <a:fillRect/>
          </a:stretch>
        </p:blipFill>
        <p:spPr>
          <a:xfrm>
            <a:off x="4499992" y="332656"/>
            <a:ext cx="1101326" cy="118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POTIMARRON</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480520"/>
          </a:xfrm>
        </p:spPr>
        <p:txBody>
          <a:bodyPr/>
          <a:lstStyle/>
          <a:p>
            <a:r>
              <a:rPr lang="fr-FR" sz="800" b="1" dirty="0" smtClean="0">
                <a:latin typeface="Arial" pitchFamily="34" charset="0"/>
                <a:cs typeface="Arial" pitchFamily="34" charset="0"/>
              </a:rPr>
              <a:t>CAKE À LA COURGE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Préparation : 20 min                       Cuisson : 50 min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6 personnes : </a:t>
            </a:r>
            <a:br>
              <a:rPr lang="fr-FR" sz="800" dirty="0" smtClean="0">
                <a:latin typeface="Arial" pitchFamily="34" charset="0"/>
                <a:cs typeface="Arial" pitchFamily="34" charset="0"/>
              </a:rPr>
            </a:br>
            <a:r>
              <a:rPr lang="fr-FR" sz="800" dirty="0" smtClean="0">
                <a:latin typeface="Arial" pitchFamily="34" charset="0"/>
                <a:cs typeface="Arial" pitchFamily="34" charset="0"/>
              </a:rPr>
              <a:t>		- 1 morceau de courge (cru avec la 		   peau environ 750 g)</a:t>
            </a:r>
            <a:br>
              <a:rPr lang="fr-FR" sz="800" dirty="0" smtClean="0">
                <a:latin typeface="Arial" pitchFamily="34" charset="0"/>
                <a:cs typeface="Arial" pitchFamily="34" charset="0"/>
              </a:rPr>
            </a:br>
            <a:r>
              <a:rPr lang="fr-FR" sz="800" dirty="0" smtClean="0">
                <a:latin typeface="Arial" pitchFamily="34" charset="0"/>
                <a:cs typeface="Arial" pitchFamily="34" charset="0"/>
              </a:rPr>
              <a:t>		- 30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- 125 g de </a:t>
            </a:r>
            <a:r>
              <a:rPr lang="fr-FR" sz="800" dirty="0" err="1" smtClean="0">
                <a:latin typeface="Arial" pitchFamily="34" charset="0"/>
                <a:cs typeface="Arial" pitchFamily="34" charset="0"/>
              </a:rPr>
              <a:t>boursin</a:t>
            </a:r>
            <a:r>
              <a:rPr lang="fr-FR" sz="800" dirty="0" smtClean="0">
                <a:latin typeface="Arial" pitchFamily="34" charset="0"/>
                <a:cs typeface="Arial" pitchFamily="34" charset="0"/>
              </a:rPr>
              <a:t> ail et fines herbes </a:t>
            </a:r>
            <a:br>
              <a:rPr lang="fr-FR" sz="800" dirty="0" smtClean="0">
                <a:latin typeface="Arial" pitchFamily="34" charset="0"/>
                <a:cs typeface="Arial" pitchFamily="34" charset="0"/>
              </a:rPr>
            </a:br>
            <a:r>
              <a:rPr lang="fr-FR" sz="800" dirty="0" smtClean="0">
                <a:latin typeface="Arial" pitchFamily="34" charset="0"/>
                <a:cs typeface="Arial" pitchFamily="34" charset="0"/>
              </a:rPr>
              <a:t>		- 1 pincée de cumin</a:t>
            </a:r>
            <a:br>
              <a:rPr lang="fr-FR" sz="800" dirty="0" smtClean="0">
                <a:latin typeface="Arial" pitchFamily="34" charset="0"/>
                <a:cs typeface="Arial" pitchFamily="34" charset="0"/>
              </a:rPr>
            </a:br>
            <a:r>
              <a:rPr lang="fr-FR" sz="800" dirty="0" smtClean="0">
                <a:latin typeface="Arial" pitchFamily="34" charset="0"/>
                <a:cs typeface="Arial" pitchFamily="34" charset="0"/>
              </a:rPr>
              <a:t>		- 1 pincée de 4 épices</a:t>
            </a:r>
            <a:br>
              <a:rPr lang="fr-FR" sz="800" dirty="0" smtClean="0">
                <a:latin typeface="Arial" pitchFamily="34" charset="0"/>
                <a:cs typeface="Arial" pitchFamily="34" charset="0"/>
              </a:rPr>
            </a:br>
            <a:r>
              <a:rPr lang="fr-FR" sz="800" dirty="0" smtClean="0">
                <a:latin typeface="Arial" pitchFamily="34" charset="0"/>
                <a:cs typeface="Arial" pitchFamily="34" charset="0"/>
              </a:rPr>
              <a:t>		- 4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- 1 sachet de levure chimique</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- 10 cl de lait</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la courge en petits dés et les faire cuire à la vapeur. Mixer afin d’obtenir une purée.</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poêle faire fondre le beurre, y rajouter la chair de courge écrasée, le </a:t>
            </a:r>
            <a:r>
              <a:rPr lang="fr-FR" sz="800" dirty="0" err="1" smtClean="0">
                <a:latin typeface="Arial" pitchFamily="34" charset="0"/>
                <a:cs typeface="Arial" pitchFamily="34" charset="0"/>
              </a:rPr>
              <a:t>boursin</a:t>
            </a:r>
            <a:r>
              <a:rPr lang="fr-FR" sz="800" dirty="0" smtClean="0">
                <a:latin typeface="Arial" pitchFamily="34" charset="0"/>
                <a:cs typeface="Arial" pitchFamily="34" charset="0"/>
              </a:rPr>
              <a:t> et les épices.</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cuire environ 15 minutes et laisser refroidir.</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Préchauffer le four à 200°C (thermostat 6-7).</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saladier, battre les œufs, rajouter la courge, la farine et la levure puis battre au robot.</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le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Si la pâte est trop dure, rajouter le lait.</a:t>
            </a:r>
            <a:br>
              <a:rPr lang="fr-FR" sz="800" dirty="0" smtClean="0">
                <a:latin typeface="Arial" pitchFamily="34" charset="0"/>
                <a:cs typeface="Arial" pitchFamily="34" charset="0"/>
              </a:rPr>
            </a:br>
            <a:r>
              <a:rPr lang="fr-FR" sz="800" dirty="0" smtClean="0">
                <a:latin typeface="Arial" pitchFamily="34" charset="0"/>
                <a:cs typeface="Arial" pitchFamily="34" charset="0"/>
              </a:rPr>
              <a:t>On doit obtenir une pâte plutôt liquide.</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dans un moule à cake et cuire au four pendant 50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Vérifier tout de même la cuisson avec une lame de couteau.</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TOURTE </a:t>
            </a:r>
            <a:r>
              <a:rPr lang="fr-FR" sz="800" b="1" dirty="0" smtClean="0">
                <a:latin typeface="Arial" pitchFamily="34" charset="0"/>
                <a:cs typeface="Arial" pitchFamily="34" charset="0"/>
              </a:rPr>
              <a:t>À </a:t>
            </a:r>
            <a:r>
              <a:rPr lang="fr-FR" sz="800" b="1" dirty="0" smtClean="0">
                <a:latin typeface="Arial" pitchFamily="34" charset="0"/>
                <a:cs typeface="Arial" pitchFamily="34" charset="0"/>
              </a:rPr>
              <a:t>LA COURGE</a:t>
            </a:r>
          </a:p>
          <a:p>
            <a:pPr>
              <a:buNone/>
            </a:pPr>
            <a:r>
              <a:rPr lang="fr-FR" sz="800" dirty="0" smtClean="0">
                <a:latin typeface="Arial" pitchFamily="34" charset="0"/>
                <a:cs typeface="Arial" pitchFamily="34" charset="0"/>
              </a:rPr>
              <a:t>	Ingrédients :		- 1 kg de courge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- 2 pâtes feuilletées</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 oignon</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- 250 g de lardons</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 œuf, sel et poivre</a:t>
            </a:r>
          </a:p>
          <a:p>
            <a:pPr>
              <a:buNone/>
            </a:pP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Découper un morceau de courge en petit dés ainsi qu'un oignon et les faire dégorger dans un plat avec du sel.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plat assez haut, disposer une pâte feuilletée sur laquelle vous verserez le mélange courge oignon, ajouter 250g de lardons et poivrer.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un peu de crème fraîche. </a:t>
            </a:r>
            <a:br>
              <a:rPr lang="fr-FR" sz="800" dirty="0" smtClean="0">
                <a:latin typeface="Arial" pitchFamily="34" charset="0"/>
                <a:cs typeface="Arial" pitchFamily="34" charset="0"/>
              </a:rPr>
            </a:br>
            <a:r>
              <a:rPr lang="fr-FR" sz="800" dirty="0" smtClean="0">
                <a:latin typeface="Arial" pitchFamily="34" charset="0"/>
                <a:cs typeface="Arial" pitchFamily="34" charset="0"/>
              </a:rPr>
              <a:t>Recouvrir d'une pâte feuilletée et étalez au pinceau un jaune d’œuf.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30 à 40 min dans un four à 180°, mettre une feuille d'aluminium si besoin.</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potis.jpg"/>
          <p:cNvPicPr>
            <a:picLocks noChangeAspect="1"/>
          </p:cNvPicPr>
          <p:nvPr/>
        </p:nvPicPr>
        <p:blipFill>
          <a:blip r:embed="rId4" cstate="print"/>
          <a:stretch>
            <a:fillRect/>
          </a:stretch>
        </p:blipFill>
        <p:spPr>
          <a:xfrm>
            <a:off x="4499992" y="332656"/>
            <a:ext cx="1101326" cy="118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POTIMARRON</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GRATIN DE COURGE</a:t>
            </a:r>
          </a:p>
          <a:p>
            <a:pPr>
              <a:buNone/>
            </a:pPr>
            <a:r>
              <a:rPr lang="fr-FR" sz="800" dirty="0" smtClean="0">
                <a:latin typeface="Arial" pitchFamily="34" charset="0"/>
                <a:cs typeface="Arial" pitchFamily="34" charset="0"/>
              </a:rPr>
              <a:t>	Ingrédients : 	- 1 Courge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Beurre</a:t>
            </a:r>
          </a:p>
          <a:p>
            <a:pPr>
              <a:buNone/>
            </a:pPr>
            <a:r>
              <a:rPr lang="fr-FR" sz="800" dirty="0" smtClean="0">
                <a:latin typeface="Arial" pitchFamily="34" charset="0"/>
                <a:cs typeface="Arial" pitchFamily="34" charset="0"/>
              </a:rPr>
              <a:t>			- Crème fraîche</a:t>
            </a:r>
          </a:p>
          <a:p>
            <a:pPr>
              <a:buNone/>
            </a:pPr>
            <a:r>
              <a:rPr lang="fr-FR" sz="800" dirty="0" smtClean="0">
                <a:latin typeface="Arial" pitchFamily="34" charset="0"/>
                <a:cs typeface="Arial" pitchFamily="34" charset="0"/>
              </a:rPr>
              <a:t>			- Fromage râpé</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Débiter la courge en cubes de taille moyenne. Disposer les morceaux dans une casserole, couvrir d’eau salée. </a:t>
            </a:r>
          </a:p>
          <a:p>
            <a:pPr>
              <a:lnSpc>
                <a:spcPct val="150000"/>
              </a:lnSpc>
              <a:buNone/>
            </a:pPr>
            <a:r>
              <a:rPr lang="fr-FR" sz="800" dirty="0" smtClean="0">
                <a:latin typeface="Arial" pitchFamily="34" charset="0"/>
                <a:cs typeface="Arial" pitchFamily="34" charset="0"/>
              </a:rPr>
              <a:t>	Laisser cuire à découvert 15 à 30 minutes.  Vérifier la cuisson en piquant avec une fourchette, faire attention au manque d’eau. </a:t>
            </a:r>
          </a:p>
          <a:p>
            <a:pPr>
              <a:lnSpc>
                <a:spcPct val="150000"/>
              </a:lnSpc>
              <a:buNone/>
            </a:pPr>
            <a:r>
              <a:rPr lang="fr-FR" sz="800" dirty="0" smtClean="0">
                <a:latin typeface="Arial" pitchFamily="34" charset="0"/>
                <a:cs typeface="Arial" pitchFamily="34" charset="0"/>
              </a:rPr>
              <a:t>	Lorsque c’est cuit, écraser au moulin à légumes (grille fine). </a:t>
            </a:r>
          </a:p>
          <a:p>
            <a:pPr>
              <a:lnSpc>
                <a:spcPct val="150000"/>
              </a:lnSpc>
              <a:buNone/>
            </a:pPr>
            <a:r>
              <a:rPr lang="fr-FR" sz="800" dirty="0" smtClean="0">
                <a:latin typeface="Arial" pitchFamily="34" charset="0"/>
                <a:cs typeface="Arial" pitchFamily="34" charset="0"/>
              </a:rPr>
              <a:t>	Incorporer un peu de beurre et de crème fraîche, bien mélanger le tout. Graisser un plat à gratin, verser la préparation, saupoudrer de comté ou gruyère râpé. </a:t>
            </a:r>
          </a:p>
          <a:p>
            <a:pPr>
              <a:lnSpc>
                <a:spcPct val="150000"/>
              </a:lnSpc>
              <a:buNone/>
            </a:pPr>
            <a:r>
              <a:rPr lang="fr-FR" sz="800" dirty="0" smtClean="0">
                <a:latin typeface="Arial" pitchFamily="34" charset="0"/>
                <a:cs typeface="Arial" pitchFamily="34" charset="0"/>
              </a:rPr>
              <a:t>	Faire dorer au four une vingtaine de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Ce plat délicieux évoque une purée de pommes de terre à laquelle on aurait ajouté des œufs et quelques épices.</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GNOCCHI DE COURGE</a:t>
            </a:r>
          </a:p>
          <a:p>
            <a:pPr>
              <a:buNone/>
            </a:pPr>
            <a:r>
              <a:rPr lang="fr-FR" sz="800" dirty="0" smtClean="0">
                <a:latin typeface="Arial" pitchFamily="34" charset="0"/>
                <a:cs typeface="Arial" pitchFamily="34" charset="0"/>
              </a:rPr>
              <a:t>	Pour : 4 personnes</a:t>
            </a:r>
          </a:p>
          <a:p>
            <a:pPr>
              <a:buNone/>
            </a:pPr>
            <a:r>
              <a:rPr lang="fr-FR" sz="800" dirty="0" smtClean="0">
                <a:latin typeface="Arial" pitchFamily="34" charset="0"/>
                <a:cs typeface="Arial" pitchFamily="34" charset="0"/>
              </a:rPr>
              <a:t>	Ingrédients :</a:t>
            </a:r>
            <a:r>
              <a:rPr lang="fr-FR" sz="800" b="1" dirty="0" smtClean="0">
                <a:latin typeface="Arial" pitchFamily="34" charset="0"/>
                <a:cs typeface="Arial" pitchFamily="34" charset="0"/>
              </a:rPr>
              <a:t>		- </a:t>
            </a:r>
            <a:r>
              <a:rPr lang="fr-FR" sz="800" dirty="0" smtClean="0">
                <a:latin typeface="Arial" pitchFamily="34" charset="0"/>
                <a:cs typeface="Arial" pitchFamily="34" charset="0"/>
              </a:rPr>
              <a:t>600 g de purée de courge très sèche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- 2 œufs</a:t>
            </a:r>
          </a:p>
          <a:p>
            <a:pPr>
              <a:buNone/>
            </a:pPr>
            <a:r>
              <a:rPr lang="fr-FR" sz="800" dirty="0" smtClean="0">
                <a:latin typeface="Arial" pitchFamily="34" charset="0"/>
                <a:cs typeface="Arial" pitchFamily="34" charset="0"/>
              </a:rPr>
              <a:t>			- Sel fin</a:t>
            </a:r>
          </a:p>
          <a:p>
            <a:pPr>
              <a:buNone/>
            </a:pPr>
            <a:r>
              <a:rPr lang="fr-FR" sz="800" dirty="0" smtClean="0">
                <a:latin typeface="Arial" pitchFamily="34" charset="0"/>
                <a:cs typeface="Arial" pitchFamily="34" charset="0"/>
              </a:rPr>
              <a:t>			- Environ 150 g de farine</a:t>
            </a:r>
          </a:p>
          <a:p>
            <a:pPr>
              <a:buNone/>
            </a:pPr>
            <a:r>
              <a:rPr lang="fr-FR" sz="800" dirty="0" smtClean="0">
                <a:latin typeface="Arial" pitchFamily="34" charset="0"/>
                <a:cs typeface="Arial" pitchFamily="34" charset="0"/>
              </a:rPr>
              <a:t>			- 70 g de beurre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Peler les courges, ôter les graines, débiter en dés et faire cuire à la vapeur à découvert. </a:t>
            </a:r>
          </a:p>
          <a:p>
            <a:pPr>
              <a:lnSpc>
                <a:spcPct val="150000"/>
              </a:lnSpc>
              <a:buNone/>
            </a:pPr>
            <a:r>
              <a:rPr lang="fr-FR" sz="800" dirty="0" smtClean="0">
                <a:latin typeface="Arial" pitchFamily="34" charset="0"/>
                <a:cs typeface="Arial" pitchFamily="34" charset="0"/>
              </a:rPr>
              <a:t>	Mixer pour obtenir une purée très sèche. </a:t>
            </a:r>
          </a:p>
          <a:p>
            <a:pPr>
              <a:lnSpc>
                <a:spcPct val="150000"/>
              </a:lnSpc>
              <a:buNone/>
            </a:pPr>
            <a:r>
              <a:rPr lang="fr-FR" sz="800" dirty="0" smtClean="0">
                <a:latin typeface="Arial" pitchFamily="34" charset="0"/>
                <a:cs typeface="Arial" pitchFamily="34" charset="0"/>
              </a:rPr>
              <a:t>	Ajouter alors les œufs et le sel, la moitié de la farine, et bien travailler le tout avec une cuillère en bois. Ajouter le reste de la farine petit à petit jusqu’à l’obtention d’une pâte.</a:t>
            </a:r>
          </a:p>
          <a:p>
            <a:pPr>
              <a:lnSpc>
                <a:spcPct val="150000"/>
              </a:lnSpc>
              <a:buNone/>
            </a:pPr>
            <a:r>
              <a:rPr lang="fr-FR" sz="800" dirty="0" smtClean="0">
                <a:latin typeface="Arial" pitchFamily="34" charset="0"/>
                <a:cs typeface="Arial" pitchFamily="34" charset="0"/>
              </a:rPr>
              <a:t>	Sur une tôle légèrement farinée, rouler la pâte en boudin, débiter en tronçons, comme des quenelles. </a:t>
            </a:r>
          </a:p>
          <a:p>
            <a:pPr>
              <a:lnSpc>
                <a:spcPct val="150000"/>
              </a:lnSpc>
              <a:buNone/>
            </a:pPr>
            <a:r>
              <a:rPr lang="fr-FR" sz="800" dirty="0" smtClean="0">
                <a:latin typeface="Arial" pitchFamily="34" charset="0"/>
                <a:cs typeface="Arial" pitchFamily="34" charset="0"/>
              </a:rPr>
              <a:t>	Faire cuire à l’eau bouillante salée, jusqu’à ce que les gnocchis remontent à la surface. Les retirer à l’écumoire. </a:t>
            </a:r>
          </a:p>
          <a:p>
            <a:pPr>
              <a:lnSpc>
                <a:spcPct val="150000"/>
              </a:lnSpc>
              <a:buNone/>
            </a:pPr>
            <a:r>
              <a:rPr lang="fr-FR" sz="800" dirty="0" smtClean="0">
                <a:latin typeface="Arial" pitchFamily="34" charset="0"/>
                <a:cs typeface="Arial" pitchFamily="34" charset="0"/>
              </a:rPr>
              <a:t>	Servir avec du beurre fondu et du fromage râpé, que l’on peut éventuellement faire gratiner.</a:t>
            </a:r>
          </a:p>
          <a:p>
            <a:endParaRPr lang="fr-FR" sz="800" dirty="0">
              <a:latin typeface="Arial" pitchFamily="34" charset="0"/>
              <a:cs typeface="Arial" pitchFamily="34" charset="0"/>
            </a:endParaRPr>
          </a:p>
        </p:txBody>
      </p:sp>
      <p:pic>
        <p:nvPicPr>
          <p:cNvPr id="10" name="Image 9" descr="potis.jpg"/>
          <p:cNvPicPr>
            <a:picLocks noChangeAspect="1"/>
          </p:cNvPicPr>
          <p:nvPr/>
        </p:nvPicPr>
        <p:blipFill>
          <a:blip r:embed="rId4" cstate="print"/>
          <a:stretch>
            <a:fillRect/>
          </a:stretch>
        </p:blipFill>
        <p:spPr>
          <a:xfrm>
            <a:off x="4499992" y="332656"/>
            <a:ext cx="1101326" cy="118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POTIMARRON</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POTIMARRON BRAISÉ</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- 1.5 kg de potimarron</a:t>
            </a:r>
          </a:p>
          <a:p>
            <a:pPr>
              <a:buNone/>
            </a:pPr>
            <a:r>
              <a:rPr lang="fr-FR" sz="800" dirty="0" smtClean="0">
                <a:latin typeface="Arial" pitchFamily="34" charset="0"/>
                <a:cs typeface="Arial" pitchFamily="34" charset="0"/>
              </a:rPr>
              <a:t>	                            	- 1 kg de bœuf à braiser</a:t>
            </a:r>
          </a:p>
          <a:p>
            <a:pPr>
              <a:buNone/>
            </a:pPr>
            <a:r>
              <a:rPr lang="fr-FR" sz="800" dirty="0" smtClean="0">
                <a:latin typeface="Arial" pitchFamily="34" charset="0"/>
                <a:cs typeface="Arial" pitchFamily="34" charset="0"/>
              </a:rPr>
              <a:t>	                            	- 4 cuillères à soupe d’huile d’olive</a:t>
            </a:r>
          </a:p>
          <a:p>
            <a:pPr>
              <a:buNone/>
            </a:pPr>
            <a:r>
              <a:rPr lang="fr-FR" sz="800" dirty="0" smtClean="0">
                <a:latin typeface="Arial" pitchFamily="34" charset="0"/>
                <a:cs typeface="Arial" pitchFamily="34" charset="0"/>
              </a:rPr>
              <a:t>	                            	- 2 oignons</a:t>
            </a:r>
          </a:p>
          <a:p>
            <a:pPr>
              <a:buNone/>
            </a:pPr>
            <a:r>
              <a:rPr lang="fr-FR" sz="800" dirty="0" smtClean="0">
                <a:latin typeface="Arial" pitchFamily="34" charset="0"/>
                <a:cs typeface="Arial" pitchFamily="34" charset="0"/>
              </a:rPr>
              <a:t>	                            	- 2 gousses d’ail</a:t>
            </a:r>
          </a:p>
          <a:p>
            <a:pPr>
              <a:buNone/>
            </a:pPr>
            <a:r>
              <a:rPr lang="fr-FR" sz="800" dirty="0" smtClean="0">
                <a:latin typeface="Arial" pitchFamily="34" charset="0"/>
                <a:cs typeface="Arial" pitchFamily="34" charset="0"/>
              </a:rPr>
              <a:t>	                            	- 1 chou frisé</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a:t>
            </a:r>
          </a:p>
          <a:p>
            <a:pPr>
              <a:lnSpc>
                <a:spcPct val="150000"/>
              </a:lnSpc>
              <a:buNone/>
            </a:pPr>
            <a:r>
              <a:rPr lang="fr-FR" sz="800" dirty="0" smtClean="0">
                <a:latin typeface="Arial" pitchFamily="34" charset="0"/>
                <a:cs typeface="Arial" pitchFamily="34" charset="0"/>
              </a:rPr>
              <a:t>	Dans une cocotte en fonte, verser l’huile d’olive et faire revenir les oignons émincés, l’ail et la viande.</a:t>
            </a:r>
          </a:p>
          <a:p>
            <a:pPr>
              <a:lnSpc>
                <a:spcPct val="150000"/>
              </a:lnSpc>
              <a:buNone/>
            </a:pPr>
            <a:r>
              <a:rPr lang="fr-FR" sz="800" dirty="0" smtClean="0">
                <a:latin typeface="Arial" pitchFamily="34" charset="0"/>
                <a:cs typeface="Arial" pitchFamily="34" charset="0"/>
              </a:rPr>
              <a:t>	Pendant ce temps, laver le potimarron, évider-le et le couper en gros dés.</a:t>
            </a:r>
          </a:p>
          <a:p>
            <a:pPr>
              <a:lnSpc>
                <a:spcPct val="150000"/>
              </a:lnSpc>
              <a:buNone/>
            </a:pPr>
            <a:r>
              <a:rPr lang="fr-FR" sz="800" dirty="0" smtClean="0">
                <a:latin typeface="Arial" pitchFamily="34" charset="0"/>
                <a:cs typeface="Arial" pitchFamily="34" charset="0"/>
              </a:rPr>
              <a:t>	Laver le chou et le couper en lanières.</a:t>
            </a:r>
          </a:p>
          <a:p>
            <a:pPr>
              <a:lnSpc>
                <a:spcPct val="150000"/>
              </a:lnSpc>
              <a:buNone/>
            </a:pPr>
            <a:r>
              <a:rPr lang="fr-FR" sz="800" dirty="0" smtClean="0">
                <a:latin typeface="Arial" pitchFamily="34" charset="0"/>
                <a:cs typeface="Arial" pitchFamily="34" charset="0"/>
              </a:rPr>
              <a:t>	Lorsque la viande est bien dorée, ajouter les dés de potimarron, le chou, saler, poivrer et couvrir.</a:t>
            </a:r>
          </a:p>
          <a:p>
            <a:pPr>
              <a:lnSpc>
                <a:spcPct val="150000"/>
              </a:lnSpc>
              <a:buNone/>
            </a:pPr>
            <a:r>
              <a:rPr lang="fr-FR" sz="800" dirty="0" smtClean="0">
                <a:latin typeface="Arial" pitchFamily="34" charset="0"/>
                <a:cs typeface="Arial" pitchFamily="34" charset="0"/>
              </a:rPr>
              <a:t>	Laisser mijoter 2 heures à feu doux en surveillant régulièrement.</a:t>
            </a:r>
          </a:p>
          <a:p>
            <a:pPr>
              <a:lnSpc>
                <a:spcPct val="150000"/>
              </a:lnSpc>
              <a:buNone/>
            </a:pPr>
            <a:r>
              <a:rPr lang="fr-FR" sz="800" dirty="0" smtClean="0">
                <a:latin typeface="Arial" pitchFamily="34" charset="0"/>
                <a:cs typeface="Arial" pitchFamily="34" charset="0"/>
              </a:rPr>
              <a:t>	Servir bien chaud.</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CROQUETTES DE COURGE</a:t>
            </a:r>
          </a:p>
          <a:p>
            <a:pPr>
              <a:buNone/>
            </a:pPr>
            <a:r>
              <a:rPr lang="fr-FR" sz="800" dirty="0" smtClean="0">
                <a:latin typeface="Arial" pitchFamily="34" charset="0"/>
                <a:cs typeface="Arial" pitchFamily="34" charset="0"/>
              </a:rPr>
              <a:t>	Ingrédients :		- 600 g de purée de courge</a:t>
            </a:r>
          </a:p>
          <a:p>
            <a:pPr>
              <a:buNone/>
            </a:pPr>
            <a:r>
              <a:rPr lang="fr-FR" sz="800" dirty="0" smtClean="0">
                <a:latin typeface="Arial" pitchFamily="34" charset="0"/>
                <a:cs typeface="Arial" pitchFamily="34" charset="0"/>
              </a:rPr>
              <a:t>			- 4 œufs</a:t>
            </a:r>
          </a:p>
          <a:p>
            <a:pPr>
              <a:buNone/>
            </a:pPr>
            <a:r>
              <a:rPr lang="fr-FR" sz="800" dirty="0" smtClean="0">
                <a:latin typeface="Arial" pitchFamily="34" charset="0"/>
                <a:cs typeface="Arial" pitchFamily="34" charset="0"/>
              </a:rPr>
              <a:t>			- sel, poivre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Faire une purée très sèche et très fine en cuisant la courge à la vapeur puis en passant au moulin à légumes. Casser les œufs un à un. Bien mêler le tout. Le mélange doit être très épais. Au besoin, rajouter un peu de farine.</a:t>
            </a:r>
          </a:p>
          <a:p>
            <a:pPr>
              <a:lnSpc>
                <a:spcPct val="150000"/>
              </a:lnSpc>
              <a:buNone/>
            </a:pPr>
            <a:r>
              <a:rPr lang="fr-FR" sz="800" dirty="0" smtClean="0">
                <a:latin typeface="Arial" pitchFamily="34" charset="0"/>
                <a:cs typeface="Arial" pitchFamily="34" charset="0"/>
              </a:rPr>
              <a:t>	Laisser reposer la préparation au réfrigérateur, elle sera plus ferme et plus facile à mettre en forme. Confectionner des boulettes ou des petits rouleaux comme des quenelles, les rouler dans la farine ou la chapelure. Faire cuire dans une friture très chaude sur toutes les faces, sortir et faire égoutter sur du papier absorbant.</a:t>
            </a:r>
          </a:p>
          <a:p>
            <a:pPr>
              <a:lnSpc>
                <a:spcPct val="150000"/>
              </a:lnSpc>
              <a:buNone/>
            </a:pPr>
            <a:r>
              <a:rPr lang="fr-FR" sz="800" dirty="0" smtClean="0">
                <a:latin typeface="Arial" pitchFamily="34" charset="0"/>
                <a:cs typeface="Arial" pitchFamily="34" charset="0"/>
              </a:rPr>
              <a:t>	Accompagner d’une salade verte.</a:t>
            </a:r>
          </a:p>
          <a:p>
            <a:endParaRPr lang="fr-FR" sz="800" dirty="0">
              <a:latin typeface="Arial" pitchFamily="34" charset="0"/>
              <a:cs typeface="Arial" pitchFamily="34" charset="0"/>
            </a:endParaRPr>
          </a:p>
        </p:txBody>
      </p:sp>
      <p:pic>
        <p:nvPicPr>
          <p:cNvPr id="10" name="Image 9" descr="potis.jpg"/>
          <p:cNvPicPr>
            <a:picLocks noChangeAspect="1"/>
          </p:cNvPicPr>
          <p:nvPr/>
        </p:nvPicPr>
        <p:blipFill>
          <a:blip r:embed="rId4" cstate="print"/>
          <a:stretch>
            <a:fillRect/>
          </a:stretch>
        </p:blipFill>
        <p:spPr>
          <a:xfrm>
            <a:off x="4499992" y="332656"/>
            <a:ext cx="1101326" cy="1188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POTIMARRON</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COURGE PANÉE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courge </a:t>
            </a:r>
            <a:br>
              <a:rPr lang="fr-FR" sz="800" dirty="0" smtClean="0">
                <a:latin typeface="Arial" pitchFamily="34" charset="0"/>
                <a:cs typeface="Arial" pitchFamily="34" charset="0"/>
              </a:rPr>
            </a:br>
            <a:r>
              <a:rPr lang="fr-FR" sz="800" dirty="0" smtClean="0">
                <a:latin typeface="Arial" pitchFamily="34" charset="0"/>
                <a:cs typeface="Arial" pitchFamily="34" charset="0"/>
              </a:rPr>
              <a:t> 		- 1 œuf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chapelure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d'emmenthal (ou autre fromage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la courge en tranches de 1 cm d'épaisseur.</a:t>
            </a:r>
            <a:br>
              <a:rPr lang="fr-FR" sz="800" dirty="0" smtClean="0">
                <a:latin typeface="Arial" pitchFamily="34" charset="0"/>
                <a:cs typeface="Arial" pitchFamily="34" charset="0"/>
              </a:rPr>
            </a:br>
            <a:r>
              <a:rPr lang="fr-FR" sz="800" dirty="0" smtClean="0">
                <a:latin typeface="Arial" pitchFamily="34" charset="0"/>
                <a:cs typeface="Arial" pitchFamily="34" charset="0"/>
              </a:rPr>
              <a:t>Passez ces tranches dans l'œuf salé battu, puis dans la chapelure. </a:t>
            </a:r>
            <a:br>
              <a:rPr lang="fr-FR" sz="800" dirty="0" smtClean="0">
                <a:latin typeface="Arial" pitchFamily="34" charset="0"/>
                <a:cs typeface="Arial" pitchFamily="34" charset="0"/>
              </a:rPr>
            </a:br>
            <a:r>
              <a:rPr lang="fr-FR" sz="800" dirty="0" smtClean="0">
                <a:latin typeface="Arial" pitchFamily="34" charset="0"/>
                <a:cs typeface="Arial" pitchFamily="34" charset="0"/>
              </a:rPr>
              <a:t>Après avoir laissé au frais 1 h, faire dorer les tranches des 2 côtés et les cuire lentement dans le beurre blondi sans les superposer. </a:t>
            </a:r>
            <a:br>
              <a:rPr lang="fr-FR" sz="800" dirty="0" smtClean="0">
                <a:latin typeface="Arial" pitchFamily="34" charset="0"/>
                <a:cs typeface="Arial" pitchFamily="34" charset="0"/>
              </a:rPr>
            </a:br>
            <a:r>
              <a:rPr lang="fr-FR" sz="800" dirty="0" smtClean="0">
                <a:latin typeface="Arial" pitchFamily="34" charset="0"/>
                <a:cs typeface="Arial" pitchFamily="34" charset="0"/>
              </a:rPr>
              <a:t>Saler, poivrer et sur chaque tranche, mettre une fine tranche de fromage.</a:t>
            </a:r>
            <a:br>
              <a:rPr lang="fr-FR" sz="800" dirty="0" smtClean="0">
                <a:latin typeface="Arial" pitchFamily="34" charset="0"/>
                <a:cs typeface="Arial" pitchFamily="34" charset="0"/>
              </a:rPr>
            </a:br>
            <a:r>
              <a:rPr lang="fr-FR" sz="800" dirty="0" smtClean="0">
                <a:latin typeface="Arial" pitchFamily="34" charset="0"/>
                <a:cs typeface="Arial" pitchFamily="34" charset="0"/>
              </a:rPr>
              <a:t>Couvrir et maintenir le feu bas jusqu'à ce que le fromage soit fondu.</a:t>
            </a:r>
            <a:br>
              <a:rPr lang="fr-FR" sz="800" dirty="0" smtClean="0">
                <a:latin typeface="Arial" pitchFamily="34" charset="0"/>
                <a:cs typeface="Arial" pitchFamily="34" charset="0"/>
              </a:rPr>
            </a:br>
            <a:r>
              <a:rPr lang="fr-FR" sz="800" dirty="0" smtClean="0">
                <a:latin typeface="Arial" pitchFamily="34" charset="0"/>
                <a:cs typeface="Arial" pitchFamily="34" charset="0"/>
              </a:rPr>
              <a:t>On peut mettre aussi quelques minutes à four chaud.</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POTIMARRON CASSEROLE</a:t>
            </a:r>
            <a:endParaRPr lang="fr-FR" sz="800" i="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beau potimarron</a:t>
            </a:r>
          </a:p>
          <a:p>
            <a:pPr>
              <a:buNone/>
            </a:pPr>
            <a:r>
              <a:rPr lang="fr-FR" sz="800" dirty="0" smtClean="0">
                <a:latin typeface="Arial" pitchFamily="34" charset="0"/>
                <a:cs typeface="Arial" pitchFamily="34" charset="0"/>
              </a:rPr>
              <a:t>			- Lardons</a:t>
            </a:r>
          </a:p>
          <a:p>
            <a:pPr>
              <a:buNone/>
            </a:pPr>
            <a:r>
              <a:rPr lang="fr-FR" sz="800" dirty="0" smtClean="0">
                <a:latin typeface="Arial" pitchFamily="34" charset="0"/>
                <a:cs typeface="Arial" pitchFamily="34" charset="0"/>
              </a:rPr>
              <a:t>			- Lait</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Découper en biais un couvercle sur le haut du potimarron. Retirer les graines et les filaments.</a:t>
            </a:r>
          </a:p>
          <a:p>
            <a:pPr>
              <a:lnSpc>
                <a:spcPct val="150000"/>
              </a:lnSpc>
              <a:buNone/>
            </a:pPr>
            <a:r>
              <a:rPr lang="fr-FR" sz="800" dirty="0" smtClean="0">
                <a:latin typeface="Arial" pitchFamily="34" charset="0"/>
                <a:cs typeface="Arial" pitchFamily="34" charset="0"/>
              </a:rPr>
              <a:t>	Mettre dans la cavité les lardons et le lait (jusqu’à 1 cm du bord). Replacer soigneusement le couvercle.</a:t>
            </a:r>
          </a:p>
          <a:p>
            <a:pPr>
              <a:lnSpc>
                <a:spcPct val="150000"/>
              </a:lnSpc>
              <a:buNone/>
            </a:pPr>
            <a:r>
              <a:rPr lang="fr-FR" sz="800" dirty="0" smtClean="0">
                <a:latin typeface="Arial" pitchFamily="34" charset="0"/>
                <a:cs typeface="Arial" pitchFamily="34" charset="0"/>
              </a:rPr>
              <a:t>	Disposer le tout dans un plat.</a:t>
            </a:r>
          </a:p>
          <a:p>
            <a:pPr>
              <a:lnSpc>
                <a:spcPct val="150000"/>
              </a:lnSpc>
              <a:buNone/>
            </a:pPr>
            <a:r>
              <a:rPr lang="fr-FR" sz="800" dirty="0" smtClean="0">
                <a:latin typeface="Arial" pitchFamily="34" charset="0"/>
                <a:cs typeface="Arial" pitchFamily="34" charset="0"/>
              </a:rPr>
              <a:t>	Cuire l’ensemble à four chaud pendant 1 à 1 ½ heure selon la grosseur du potimarron.</a:t>
            </a:r>
          </a:p>
          <a:p>
            <a:pPr>
              <a:lnSpc>
                <a:spcPct val="150000"/>
              </a:lnSpc>
              <a:buNone/>
            </a:pPr>
            <a:r>
              <a:rPr lang="fr-FR" sz="800" dirty="0" smtClean="0">
                <a:latin typeface="Arial" pitchFamily="34" charset="0"/>
                <a:cs typeface="Arial" pitchFamily="34" charset="0"/>
              </a:rPr>
              <a:t>	Pour vérifier la cuisson, enfoncer délicatement un couteau entre le couvercle et « la casserole. »</a:t>
            </a:r>
          </a:p>
          <a:p>
            <a:pPr>
              <a:lnSpc>
                <a:spcPct val="150000"/>
              </a:lnSpc>
              <a:buNone/>
            </a:pPr>
            <a:r>
              <a:rPr lang="fr-FR" sz="800" dirty="0" smtClean="0">
                <a:latin typeface="Arial" pitchFamily="34" charset="0"/>
                <a:cs typeface="Arial" pitchFamily="34" charset="0"/>
              </a:rPr>
              <a:t>	Ouvrer le couvercle.</a:t>
            </a:r>
          </a:p>
          <a:p>
            <a:pPr>
              <a:lnSpc>
                <a:spcPct val="150000"/>
              </a:lnSpc>
              <a:buNone/>
            </a:pPr>
            <a:r>
              <a:rPr lang="fr-FR" sz="800" dirty="0" smtClean="0">
                <a:latin typeface="Arial" pitchFamily="34" charset="0"/>
                <a:cs typeface="Arial" pitchFamily="34" charset="0"/>
              </a:rPr>
              <a:t>	Servir la chair, qui a la consistance d’une purée, à la cuillère.</a:t>
            </a:r>
          </a:p>
          <a:p>
            <a:pPr>
              <a:lnSpc>
                <a:spcPct val="150000"/>
              </a:lnSpc>
              <a:buNone/>
            </a:pPr>
            <a:r>
              <a:rPr lang="fr-FR" sz="800" dirty="0" smtClean="0">
                <a:latin typeface="Arial" pitchFamily="34" charset="0"/>
                <a:cs typeface="Arial" pitchFamily="34" charset="0"/>
              </a:rPr>
              <a:t>	Accompagner le potimarron casserole avec du riz et une salade.</a:t>
            </a:r>
          </a:p>
          <a:p>
            <a:pPr>
              <a:lnSpc>
                <a:spcPct val="150000"/>
              </a:lnSpc>
              <a:buNone/>
            </a:pPr>
            <a:r>
              <a:rPr lang="fr-FR" sz="800" dirty="0" smtClean="0">
                <a:latin typeface="Arial" pitchFamily="34" charset="0"/>
                <a:cs typeface="Arial" pitchFamily="34" charset="0"/>
              </a:rPr>
              <a:t>	 </a:t>
            </a:r>
          </a:p>
          <a:p>
            <a:pPr>
              <a:lnSpc>
                <a:spcPct val="150000"/>
              </a:lnSpc>
              <a:buNone/>
            </a:pPr>
            <a:r>
              <a:rPr lang="fr-FR" sz="800" b="1" dirty="0" smtClean="0">
                <a:latin typeface="Arial" pitchFamily="34" charset="0"/>
                <a:cs typeface="Arial" pitchFamily="34" charset="0"/>
              </a:rPr>
              <a:t>	</a:t>
            </a:r>
            <a:r>
              <a:rPr lang="fr-FR" sz="800" i="1" dirty="0" smtClean="0">
                <a:latin typeface="Arial" pitchFamily="34" charset="0"/>
                <a:cs typeface="Arial" pitchFamily="34" charset="0"/>
              </a:rPr>
              <a:t>Variante :</a:t>
            </a:r>
            <a:r>
              <a:rPr lang="fr-FR" sz="800" dirty="0" smtClean="0">
                <a:latin typeface="Arial" pitchFamily="34" charset="0"/>
                <a:cs typeface="Arial" pitchFamily="34" charset="0"/>
              </a:rPr>
              <a:t> farcir avec oignons tomates viande hachée, etc.…</a:t>
            </a:r>
          </a:p>
          <a:p>
            <a:endParaRPr lang="fr-FR" sz="800" dirty="0">
              <a:latin typeface="Arial" pitchFamily="34" charset="0"/>
              <a:cs typeface="Arial" pitchFamily="34" charset="0"/>
            </a:endParaRPr>
          </a:p>
        </p:txBody>
      </p:sp>
      <p:pic>
        <p:nvPicPr>
          <p:cNvPr id="10" name="Image 9" descr="potis.jpg"/>
          <p:cNvPicPr>
            <a:picLocks noChangeAspect="1"/>
          </p:cNvPicPr>
          <p:nvPr/>
        </p:nvPicPr>
        <p:blipFill>
          <a:blip r:embed="rId4" cstate="print"/>
          <a:stretch>
            <a:fillRect/>
          </a:stretch>
        </p:blipFill>
        <p:spPr>
          <a:xfrm>
            <a:off x="4499992" y="332656"/>
            <a:ext cx="1101326" cy="1188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POTIMARRON</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potis.jpg"/>
          <p:cNvPicPr>
            <a:picLocks noChangeAspect="1"/>
          </p:cNvPicPr>
          <p:nvPr/>
        </p:nvPicPr>
        <p:blipFill>
          <a:blip r:embed="rId4" cstate="print"/>
          <a:stretch>
            <a:fillRect/>
          </a:stretch>
        </p:blipFill>
        <p:spPr>
          <a:xfrm>
            <a:off x="4499992" y="332656"/>
            <a:ext cx="1101326" cy="118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3222</TotalTime>
  <Words>54</Words>
  <Application>Microsoft Office PowerPoint</Application>
  <PresentationFormat>Affichage à l'écran (4:3)</PresentationFormat>
  <Paragraphs>120</Paragraphs>
  <Slides>7</Slides>
  <Notes>6</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7</vt:i4>
      </vt:variant>
    </vt:vector>
  </HeadingPairs>
  <TitlesOfParts>
    <vt:vector size="10" baseType="lpstr">
      <vt:lpstr>Modèle - Bloc note</vt:lpstr>
      <vt:lpstr>Feuille Microsoft Office Excel</vt:lpstr>
      <vt:lpstr>Feuille de calcul</vt:lpstr>
      <vt:lpstr>  </vt:lpstr>
      <vt:lpstr>POTIMARRON</vt:lpstr>
      <vt:lpstr>POTIMARRON</vt:lpstr>
      <vt:lpstr>POTIMARRON</vt:lpstr>
      <vt:lpstr>POTIMARRON</vt:lpstr>
      <vt:lpstr>POTIMARRON</vt:lpstr>
      <vt:lpstr>POTIMARRON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60</cp:revision>
  <dcterms:created xsi:type="dcterms:W3CDTF">2011-06-13T09:41:35Z</dcterms:created>
  <dcterms:modified xsi:type="dcterms:W3CDTF">2012-07-08T18:56:59Z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