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2"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306" y="16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27/09/2012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4572000" y="620688"/>
            <a:ext cx="3888432" cy="461665"/>
          </a:xfrm>
          <a:prstGeom prst="rect">
            <a:avLst/>
          </a:prstGeom>
        </p:spPr>
        <p:txBody>
          <a:bodyPr wrap="square">
            <a:spAutoFit/>
          </a:bodyPr>
          <a:lstStyle/>
          <a:p>
            <a:pPr algn="r"/>
            <a:r>
              <a:rPr lang="fr-FR" dirty="0" smtClean="0"/>
              <a:t>MUSCADE DE PROVENCE</a:t>
            </a:r>
            <a:endParaRPr lang="fr-FR" dirty="0"/>
          </a:p>
        </p:txBody>
      </p:sp>
      <p:pic>
        <p:nvPicPr>
          <p:cNvPr id="1028" name="Image 18"/>
          <p:cNvPicPr>
            <a:picLocks noChangeAspect="1" noChangeArrowheads="1"/>
          </p:cNvPicPr>
          <p:nvPr/>
        </p:nvPicPr>
        <p:blipFill>
          <a:blip r:embed="rId6" cstate="print"/>
          <a:srcRect/>
          <a:stretch>
            <a:fillRect/>
          </a:stretch>
        </p:blipFill>
        <p:spPr bwMode="auto">
          <a:xfrm>
            <a:off x="3419872" y="476672"/>
            <a:ext cx="1252132" cy="93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MUSCADE DE PROVENCE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SOUFFLÉ DE </a:t>
            </a:r>
            <a:r>
              <a:rPr lang="fr-FR" sz="800" b="1" dirty="0" smtClean="0">
                <a:latin typeface="Arial" pitchFamily="34" charset="0"/>
                <a:cs typeface="Arial" pitchFamily="34" charset="0"/>
              </a:rPr>
              <a:t>COURGE</a:t>
            </a:r>
            <a:endParaRPr lang="fr-FR" sz="800" b="1" dirty="0" smtClean="0">
              <a:latin typeface="Arial" pitchFamily="34" charset="0"/>
              <a:cs typeface="Arial" pitchFamily="34" charset="0"/>
            </a:endParaRPr>
          </a:p>
          <a:p>
            <a:pPr>
              <a:buNone/>
            </a:pPr>
            <a:r>
              <a:rPr lang="fr-FR" sz="700" i="1" dirty="0" smtClean="0">
                <a:solidFill>
                  <a:srgbClr val="402000"/>
                </a:solidFill>
                <a:latin typeface="Arial" pitchFamily="34" charset="0"/>
                <a:cs typeface="Arial" pitchFamily="34" charset="0"/>
              </a:rPr>
              <a:t>	Recette </a:t>
            </a:r>
            <a:r>
              <a:rPr lang="fr-FR" sz="700" i="1" dirty="0" smtClean="0">
                <a:solidFill>
                  <a:srgbClr val="402000"/>
                </a:solidFill>
                <a:latin typeface="Arial" pitchFamily="34" charset="0"/>
                <a:cs typeface="Arial" pitchFamily="34" charset="0"/>
              </a:rPr>
              <a:t>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- 600 g de purée de courge</a:t>
            </a:r>
          </a:p>
          <a:p>
            <a:pPr>
              <a:buNone/>
            </a:pPr>
            <a:r>
              <a:rPr lang="fr-FR" sz="800" dirty="0" smtClean="0">
                <a:latin typeface="Arial" pitchFamily="34" charset="0"/>
                <a:cs typeface="Arial" pitchFamily="34" charset="0"/>
              </a:rPr>
              <a:t>			- 4 dl de lait</a:t>
            </a:r>
          </a:p>
          <a:p>
            <a:pPr>
              <a:buNone/>
            </a:pPr>
            <a:r>
              <a:rPr lang="fr-FR" sz="800" dirty="0" smtClean="0">
                <a:latin typeface="Arial" pitchFamily="34" charset="0"/>
                <a:cs typeface="Arial" pitchFamily="34" charset="0"/>
              </a:rPr>
              <a:t>			- 80 g de farine</a:t>
            </a:r>
          </a:p>
          <a:p>
            <a:pPr>
              <a:buNone/>
            </a:pP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- 60 g de gruyère râpé (facultatif)</a:t>
            </a:r>
          </a:p>
          <a:p>
            <a:pPr>
              <a:buNone/>
            </a:pPr>
            <a:r>
              <a:rPr lang="fr-FR" sz="800" dirty="0" smtClean="0">
                <a:latin typeface="Arial" pitchFamily="34" charset="0"/>
                <a:cs typeface="Arial" pitchFamily="34" charset="0"/>
              </a:rPr>
              <a:t>			- 1 cuillère à café de paprika</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- 4 cuillères à soupe d’huile.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chauffer l’huile, y ajouter la farine, bien mêler avec une cuillère en bois. Laisser gonfler la farine sans cesser de remuer, sur feu doux.</a:t>
            </a:r>
          </a:p>
          <a:p>
            <a:pPr>
              <a:lnSpc>
                <a:spcPct val="150000"/>
              </a:lnSpc>
              <a:buNone/>
            </a:pPr>
            <a:r>
              <a:rPr lang="fr-FR" sz="800" dirty="0" smtClean="0">
                <a:latin typeface="Arial" pitchFamily="34" charset="0"/>
                <a:cs typeface="Arial" pitchFamily="34" charset="0"/>
              </a:rPr>
              <a:t>	Hors du feu, ajouter les jaunes d’œufs, le gruyère râpé, saler et poivrer.</a:t>
            </a:r>
          </a:p>
          <a:p>
            <a:pPr>
              <a:lnSpc>
                <a:spcPct val="150000"/>
              </a:lnSpc>
              <a:buNone/>
            </a:pPr>
            <a:r>
              <a:rPr lang="fr-FR" sz="800" dirty="0" smtClean="0">
                <a:latin typeface="Arial" pitchFamily="34" charset="0"/>
                <a:cs typeface="Arial" pitchFamily="34" charset="0"/>
              </a:rPr>
              <a:t>	Verser le lait froid, replacer sur feu doux et laisser épaissir tout en tournant, ajouter la purée de courge choisie et le paprika.</a:t>
            </a:r>
          </a:p>
          <a:p>
            <a:pPr>
              <a:lnSpc>
                <a:spcPct val="150000"/>
              </a:lnSpc>
              <a:buNone/>
            </a:pPr>
            <a:r>
              <a:rPr lang="fr-FR" sz="800" dirty="0" smtClean="0">
                <a:latin typeface="Arial" pitchFamily="34" charset="0"/>
                <a:cs typeface="Arial" pitchFamily="34" charset="0"/>
              </a:rPr>
              <a:t>	Battre les blancs en neige ferme, les incorporer délicatement à la préparation en soulevant la pâte. Verser ce mélange dans un moule à soufflé graissé et fariné.</a:t>
            </a:r>
          </a:p>
          <a:p>
            <a:pPr>
              <a:lnSpc>
                <a:spcPct val="150000"/>
              </a:lnSpc>
              <a:buNone/>
            </a:pPr>
            <a:r>
              <a:rPr lang="fr-FR" sz="800" dirty="0" smtClean="0">
                <a:latin typeface="Arial" pitchFamily="34" charset="0"/>
                <a:cs typeface="Arial" pitchFamily="34" charset="0"/>
              </a:rPr>
              <a:t>	Faire cuire 20 minutes à four moyennement chaud (th.5). Remonter la température à th.7 et laisser monter le soufflé encore 5 à 10 minutes. Vérifier la cuisson à l’aide d’un couteau. </a:t>
            </a:r>
          </a:p>
          <a:p>
            <a:pPr>
              <a:lnSpc>
                <a:spcPct val="150000"/>
              </a:lnSpc>
              <a:buNone/>
            </a:pPr>
            <a:r>
              <a:rPr lang="fr-FR" sz="800" dirty="0" smtClean="0">
                <a:latin typeface="Arial" pitchFamily="34" charset="0"/>
                <a:cs typeface="Arial" pitchFamily="34" charset="0"/>
              </a:rPr>
              <a:t>	Servir immédiatement.</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18"/>
          <p:cNvPicPr>
            <a:picLocks noChangeAspect="1" noChangeArrowheads="1"/>
          </p:cNvPicPr>
          <p:nvPr/>
        </p:nvPicPr>
        <p:blipFill>
          <a:blip r:embed="rId4" cstate="print"/>
          <a:srcRect/>
          <a:stretch>
            <a:fillRect/>
          </a:stretch>
        </p:blipFill>
        <p:spPr bwMode="auto">
          <a:xfrm>
            <a:off x="3707904" y="548680"/>
            <a:ext cx="1252132" cy="93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MUSCADE DE PROVENCE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1403648" y="1844824"/>
            <a:ext cx="6696744" cy="4536504"/>
          </a:xfrm>
        </p:spPr>
        <p:txBody>
          <a:bodyPr/>
          <a:lstStyle/>
          <a:p>
            <a:r>
              <a:rPr lang="fr-FR" sz="800" b="1" dirty="0" smtClean="0">
                <a:latin typeface="Arial" pitchFamily="34" charset="0"/>
                <a:cs typeface="Arial" pitchFamily="34" charset="0"/>
              </a:rPr>
              <a:t>SOUPES </a:t>
            </a:r>
            <a:endParaRPr lang="fr-FR" sz="800" b="1" dirty="0" smtClean="0">
              <a:latin typeface="Arial" pitchFamily="34" charset="0"/>
              <a:cs typeface="Arial" pitchFamily="34" charset="0"/>
            </a:endParaRPr>
          </a:p>
          <a:p>
            <a:pPr>
              <a:buNone/>
            </a:pPr>
            <a:r>
              <a:rPr lang="fr-FR" sz="700" i="1" dirty="0" smtClean="0">
                <a:solidFill>
                  <a:srgbClr val="402000"/>
                </a:solidFill>
                <a:latin typeface="Arial" pitchFamily="34" charset="0"/>
                <a:cs typeface="Arial" pitchFamily="34" charset="0"/>
              </a:rPr>
              <a:t>	Recette </a:t>
            </a:r>
            <a:r>
              <a:rPr lang="fr-FR" sz="700" i="1" dirty="0" smtClean="0">
                <a:solidFill>
                  <a:srgbClr val="402000"/>
                </a:solidFill>
                <a:latin typeface="Arial" pitchFamily="34" charset="0"/>
                <a:cs typeface="Arial" pitchFamily="34" charset="0"/>
              </a:rPr>
              <a:t>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POTIRON (ou autre courge)</a:t>
            </a:r>
          </a:p>
          <a:p>
            <a:pPr>
              <a:buNone/>
            </a:pPr>
            <a:r>
              <a:rPr lang="fr-FR" sz="800" dirty="0" smtClean="0">
                <a:latin typeface="Arial" pitchFamily="34" charset="0"/>
                <a:cs typeface="Arial" pitchFamily="34" charset="0"/>
              </a:rPr>
              <a:t>			- Légumes au choix</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1 </a:t>
            </a:r>
            <a:r>
              <a:rPr lang="fr-FR" sz="800" b="1" dirty="0" smtClean="0">
                <a:latin typeface="Arial" pitchFamily="34" charset="0"/>
                <a:cs typeface="Arial" pitchFamily="34" charset="0"/>
              </a:rPr>
              <a:t>: </a:t>
            </a:r>
            <a:r>
              <a:rPr lang="fr-FR" sz="800" b="1" u="sng" dirty="0" smtClean="0">
                <a:latin typeface="Arial" pitchFamily="34" charset="0"/>
                <a:cs typeface="Arial" pitchFamily="34" charset="0"/>
              </a:rPr>
              <a:t>POTIRON + POIREAUX</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revenir les poireaux dans un peu de matière grasse (huile d’olive ou autre). Rajouter les dés de potiron. Recouvrir d’eau salée et laisser cuire une vingtaine de minutes.</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2 : </a:t>
            </a:r>
            <a:r>
              <a:rPr lang="fr-FR" sz="800" b="1" u="sng" dirty="0" smtClean="0">
                <a:latin typeface="Arial" pitchFamily="34" charset="0"/>
                <a:cs typeface="Arial" pitchFamily="34" charset="0"/>
              </a:rPr>
              <a:t>POTIRON + HARICOTS SECS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Cuire les haricots secs après trempage, de manière classique. Cuire le potiron (coupé en dés) couvert d’eau avec éventuellement une ou deux gousses d’ail. Passer au moulin à légumes. Lier avec un peu de crème fraîche. Rajouter Les haricots cuits. Assaisonner selon les goûts et saupoudrer de persil haché, comté râpé, etc.</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3 </a:t>
            </a:r>
            <a:r>
              <a:rPr lang="fr-FR" sz="800" b="1" dirty="0" smtClean="0">
                <a:latin typeface="Arial" pitchFamily="34" charset="0"/>
                <a:cs typeface="Arial" pitchFamily="34" charset="0"/>
              </a:rPr>
              <a:t>: </a:t>
            </a:r>
            <a:r>
              <a:rPr lang="fr-FR" sz="800" b="1" u="sng" dirty="0" smtClean="0">
                <a:latin typeface="Arial" pitchFamily="34" charset="0"/>
                <a:cs typeface="Arial" pitchFamily="34" charset="0"/>
              </a:rPr>
              <a:t>POTIRON (variété aqueuse) + POMMES DE TERRE + OIGNON</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cuire le potiron et les pommes de terre épluchés et coupés en dés avec l’oignon émincé dans de l’eau salée pendant 30 minutes environ. Passer au mixer.</a:t>
            </a:r>
          </a:p>
          <a:p>
            <a:pPr>
              <a:buNone/>
            </a:pPr>
            <a:r>
              <a:rPr lang="fr-FR" sz="800" dirty="0" smtClean="0">
                <a:latin typeface="Arial" pitchFamily="34" charset="0"/>
                <a:cs typeface="Arial" pitchFamily="34" charset="0"/>
              </a:rPr>
              <a:t>	Dans la soupière, on peut battre 2 jaunes d’œufs avec 6 cuillerées à soupe de crème fraîche, puis verser peu à peu la soupe chaude. Servir aussitôt en saupoudrant éventuellement de persil haché.</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4 </a:t>
            </a:r>
            <a:r>
              <a:rPr lang="fr-FR" sz="800" b="1" dirty="0" smtClean="0">
                <a:latin typeface="Arial" pitchFamily="34" charset="0"/>
                <a:cs typeface="Arial" pitchFamily="34" charset="0"/>
              </a:rPr>
              <a:t>: </a:t>
            </a:r>
            <a:r>
              <a:rPr lang="fr-FR" sz="800" b="1" u="sng" dirty="0" smtClean="0">
                <a:latin typeface="Arial" pitchFamily="34" charset="0"/>
                <a:cs typeface="Arial" pitchFamily="34" charset="0"/>
              </a:rPr>
              <a:t>POTIRON + FEUILLES DE CHOU</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Débiter le potiron en dés. Couper le chou en fines lanières et le faire cuire quelques minutes dans un peu de matière grasse. Rajouter les dés de potiron, éventuellement de l’ail. Mouiller avec ½ à 1.5 litres d’eau environ. Laisser mijoter pendant 1 heure. Puis mixer légèrement.</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servir avec des tranches de pain grillé que l’on fait tremper dans la soupe.</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5 : </a:t>
            </a:r>
            <a:r>
              <a:rPr lang="fr-FR" sz="800" b="1" u="sng" dirty="0" smtClean="0">
                <a:latin typeface="Arial" pitchFamily="34" charset="0"/>
                <a:cs typeface="Arial" pitchFamily="34" charset="0"/>
              </a:rPr>
              <a:t>POTIRON + PANAIS</a:t>
            </a:r>
            <a:r>
              <a:rPr lang="fr-FR" sz="800" dirty="0" smtClean="0">
                <a:latin typeface="Arial" pitchFamily="34" charset="0"/>
                <a:cs typeface="Arial" pitchFamily="34" charset="0"/>
              </a:rPr>
              <a:t>… ou </a:t>
            </a:r>
          </a:p>
          <a:p>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6 :</a:t>
            </a:r>
            <a:r>
              <a:rPr lang="fr-FR" sz="800" b="1" u="sng" dirty="0" smtClean="0">
                <a:latin typeface="Arial" pitchFamily="34" charset="0"/>
                <a:cs typeface="Arial" pitchFamily="34" charset="0"/>
              </a:rPr>
              <a:t> POTIRON + CÉLERI</a:t>
            </a:r>
            <a:r>
              <a:rPr lang="fr-FR" sz="800" dirty="0" smtClean="0">
                <a:latin typeface="Arial" pitchFamily="34" charset="0"/>
                <a:cs typeface="Arial" pitchFamily="34" charset="0"/>
              </a:rPr>
              <a:t>…</a:t>
            </a:r>
          </a:p>
          <a:p>
            <a:pPr>
              <a:buNone/>
            </a:pP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lgn="ctr">
              <a:buNone/>
            </a:pPr>
            <a:r>
              <a:rPr lang="fr-FR" sz="800" b="1" dirty="0" smtClean="0">
                <a:latin typeface="Arial" pitchFamily="34" charset="0"/>
                <a:cs typeface="Arial" pitchFamily="34" charset="0"/>
              </a:rPr>
              <a:t>	Penser à servir votre soupe en l’agrémentant de petits croûtons, d’ail frit, de persil haché, de basilic ou de pistou.</a:t>
            </a:r>
            <a:r>
              <a:rPr lang="fr-FR" sz="800" dirty="0" smtClean="0">
                <a:latin typeface="Arial" pitchFamily="34" charset="0"/>
                <a:cs typeface="Arial" pitchFamily="34" charset="0"/>
              </a:rPr>
              <a:t> </a:t>
            </a:r>
            <a:endParaRPr lang="fr-FR" sz="800" dirty="0">
              <a:latin typeface="Arial" pitchFamily="34" charset="0"/>
              <a:cs typeface="Arial" pitchFamily="34" charset="0"/>
            </a:endParaRPr>
          </a:p>
        </p:txBody>
      </p:sp>
      <p:pic>
        <p:nvPicPr>
          <p:cNvPr id="10" name="Image 18"/>
          <p:cNvPicPr>
            <a:picLocks noChangeAspect="1" noChangeArrowheads="1"/>
          </p:cNvPicPr>
          <p:nvPr/>
        </p:nvPicPr>
        <p:blipFill>
          <a:blip r:embed="rId4" cstate="print"/>
          <a:srcRect/>
          <a:stretch>
            <a:fillRect/>
          </a:stretch>
        </p:blipFill>
        <p:spPr bwMode="auto">
          <a:xfrm>
            <a:off x="3707904" y="548680"/>
            <a:ext cx="1252132" cy="93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MUSCADE DE PROVENCE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18"/>
          <p:cNvPicPr>
            <a:picLocks noChangeAspect="1" noChangeArrowheads="1"/>
          </p:cNvPicPr>
          <p:nvPr/>
        </p:nvPicPr>
        <p:blipFill>
          <a:blip r:embed="rId4" cstate="print"/>
          <a:srcRect/>
          <a:stretch>
            <a:fillRect/>
          </a:stretch>
        </p:blipFill>
        <p:spPr bwMode="auto">
          <a:xfrm>
            <a:off x="3707904" y="548680"/>
            <a:ext cx="1252132" cy="93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2322</TotalTime>
  <Words>26</Words>
  <Application>Microsoft Office PowerPoint</Application>
  <PresentationFormat>Affichage à l'écran (4:3)</PresentationFormat>
  <Paragraphs>56</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4</vt:i4>
      </vt:variant>
    </vt:vector>
  </HeadingPairs>
  <TitlesOfParts>
    <vt:vector size="6" baseType="lpstr">
      <vt:lpstr>Modèle - Bloc note</vt:lpstr>
      <vt:lpstr>Feuille de calcul</vt:lpstr>
      <vt:lpstr>  </vt:lpstr>
      <vt:lpstr>MUSCADE DE PROVENCE</vt:lpstr>
      <vt:lpstr>MUSCADE DE PROVENCE</vt:lpstr>
      <vt:lpstr>MUSCADE DE PROVENCE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52</cp:revision>
  <dcterms:created xsi:type="dcterms:W3CDTF">2011-06-13T09:41:35Z</dcterms:created>
  <dcterms:modified xsi:type="dcterms:W3CDTF">2012-09-27T01:18:15Z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