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9"/>
  </p:notesMasterIdLst>
  <p:handoutMasterIdLst>
    <p:handoutMasterId r:id="rId10"/>
  </p:handoutMasterIdLst>
  <p:sldIdLst>
    <p:sldId id="259" r:id="rId2"/>
    <p:sldId id="264" r:id="rId3"/>
    <p:sldId id="260" r:id="rId4"/>
    <p:sldId id="261" r:id="rId5"/>
    <p:sldId id="262" r:id="rId6"/>
    <p:sldId id="263" r:id="rId7"/>
    <p:sldId id="265"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571" autoAdjust="0"/>
  </p:normalViewPr>
  <p:slideViewPr>
    <p:cSldViewPr>
      <p:cViewPr>
        <p:scale>
          <a:sx n="150" d="100"/>
          <a:sy n="150" d="100"/>
        </p:scale>
        <p:origin x="528" y="9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21/11/2013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extLst>
      <p:ext uri="{BB962C8B-B14F-4D97-AF65-F5344CB8AC3E}">
        <p14:creationId xmlns:p14="http://schemas.microsoft.com/office/powerpoint/2010/main" val="11235285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extLst>
      <p:ext uri="{BB962C8B-B14F-4D97-AF65-F5344CB8AC3E}">
        <p14:creationId xmlns:p14="http://schemas.microsoft.com/office/powerpoint/2010/main" val="236572910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package" Target="../embeddings/Microsoft_Excel_Worksheet2.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jpeg"/><Relationship Id="rId5" Type="http://schemas.openxmlformats.org/officeDocument/2006/relationships/image" Target="../media/image3.emf"/><Relationship Id="rId10" Type="http://schemas.openxmlformats.org/officeDocument/2006/relationships/image" Target="../media/image6.jpeg"/><Relationship Id="rId4" Type="http://schemas.openxmlformats.org/officeDocument/2006/relationships/package" Target="../embeddings/Microsoft_Excel_Worksheet1.xlsx"/><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mc:AlternateContent xmlns:mc="http://schemas.openxmlformats.org/markup-compatibility/2006">
              <mc:Choice xmlns:v="urn:schemas-microsoft-com:vml" Requires="v">
                <p:oleObj spid="_x0000_s1028" name="Feuille de calcul" r:id="rId4" imgW="2752650" imgH="2628900" progId="Excel.Sheet.12">
                  <p:embed/>
                </p:oleObj>
              </mc:Choice>
              <mc:Fallback>
                <p:oleObj name="Feuille de calcul" r:id="rId4" imgW="2752650" imgH="2628900" progId="Excel.Shee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1557338"/>
                        <a:ext cx="2943225" cy="446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mc:AlternateContent xmlns:mc="http://schemas.openxmlformats.org/markup-compatibility/2006">
              <mc:Choice xmlns:v="urn:schemas-microsoft-com:vml" Requires="v">
                <p:oleObj spid="_x0000_s1029" name="Feuille de calcul" r:id="rId7" imgW="2752650" imgH="2628900" progId="Excel.Sheet.12">
                  <p:embed/>
                </p:oleObj>
              </mc:Choice>
              <mc:Fallback>
                <p:oleObj name="Feuille de calcul" r:id="rId7" imgW="2752650" imgH="2628900" progId="Excel.Sheet.12">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4048" y="1556792"/>
                        <a:ext cx="2943225" cy="44641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Picture 4" descr="logo jardins du giessen 081210"/>
          <p:cNvPicPr>
            <a:picLocks noChangeAspect="1" noChangeArrowheads="1"/>
          </p:cNvPicPr>
          <p:nvPr/>
        </p:nvPicPr>
        <p:blipFill>
          <a:blip r:embed="rId9"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724128" y="548680"/>
            <a:ext cx="3096344" cy="461665"/>
          </a:xfrm>
          <a:prstGeom prst="rect">
            <a:avLst/>
          </a:prstGeom>
        </p:spPr>
        <p:txBody>
          <a:bodyPr wrap="square">
            <a:spAutoFit/>
          </a:bodyPr>
          <a:lstStyle/>
          <a:p>
            <a:pPr algn="r"/>
            <a:r>
              <a:rPr lang="fr-FR" dirty="0" smtClean="0"/>
              <a:t>CHOU BLANC, VERT    </a:t>
            </a:r>
            <a:endParaRPr lang="fr-FR" dirty="0"/>
          </a:p>
        </p:txBody>
      </p:sp>
      <p:pic>
        <p:nvPicPr>
          <p:cNvPr id="10" name="Image 9" descr="chou-blanc.jpg"/>
          <p:cNvPicPr>
            <a:picLocks noChangeAspect="1"/>
          </p:cNvPicPr>
          <p:nvPr/>
        </p:nvPicPr>
        <p:blipFill>
          <a:blip r:embed="rId10" cstate="print"/>
          <a:stretch>
            <a:fillRect/>
          </a:stretch>
        </p:blipFill>
        <p:spPr>
          <a:xfrm>
            <a:off x="3491880" y="404664"/>
            <a:ext cx="1008000" cy="1008000"/>
          </a:xfrm>
          <a:prstGeom prst="rect">
            <a:avLst/>
          </a:prstGeom>
        </p:spPr>
      </p:pic>
      <p:pic>
        <p:nvPicPr>
          <p:cNvPr id="12" name="Image 11" descr="chou frisé.jpg"/>
          <p:cNvPicPr>
            <a:picLocks noChangeAspect="1"/>
          </p:cNvPicPr>
          <p:nvPr/>
        </p:nvPicPr>
        <p:blipFill>
          <a:blip r:embed="rId11" cstate="print"/>
          <a:stretch>
            <a:fillRect/>
          </a:stretch>
        </p:blipFill>
        <p:spPr>
          <a:xfrm>
            <a:off x="4499992" y="404664"/>
            <a:ext cx="1363149" cy="100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 BLANC, VERT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SALADE DE CHOU AUX NOIX</a:t>
            </a:r>
          </a:p>
          <a:p>
            <a:pPr>
              <a:buNone/>
            </a:pPr>
            <a:r>
              <a:rPr lang="fr-FR" sz="700" dirty="0" smtClean="0">
                <a:solidFill>
                  <a:srgbClr val="402000"/>
                </a:solidFill>
                <a:latin typeface="Arial" pitchFamily="34" charset="0"/>
                <a:cs typeface="Arial" pitchFamily="34" charset="0"/>
              </a:rPr>
              <a:t>	Recette transmise par  le P.B.</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4 personnes) :</a:t>
            </a:r>
          </a:p>
          <a:p>
            <a:pPr>
              <a:buNone/>
            </a:pPr>
            <a:r>
              <a:rPr lang="fr-FR" sz="800" dirty="0" smtClean="0">
                <a:latin typeface="Arial" pitchFamily="34" charset="0"/>
                <a:cs typeface="Arial" pitchFamily="34" charset="0"/>
              </a:rPr>
              <a:t>			- 1 petit chou</a:t>
            </a:r>
          </a:p>
          <a:p>
            <a:pPr>
              <a:buNone/>
            </a:pPr>
            <a:r>
              <a:rPr lang="fr-FR" sz="800" dirty="0" smtClean="0">
                <a:latin typeface="Arial" pitchFamily="34" charset="0"/>
                <a:cs typeface="Arial" pitchFamily="34" charset="0"/>
              </a:rPr>
              <a:t>			- 3 échalotes</a:t>
            </a:r>
          </a:p>
          <a:p>
            <a:pPr>
              <a:buNone/>
            </a:pPr>
            <a:r>
              <a:rPr lang="fr-FR" sz="800" dirty="0" smtClean="0">
                <a:latin typeface="Arial" pitchFamily="34" charset="0"/>
                <a:cs typeface="Arial" pitchFamily="34" charset="0"/>
              </a:rPr>
              <a:t>			- 150 g de lard fumé </a:t>
            </a:r>
          </a:p>
          <a:p>
            <a:pPr>
              <a:buNone/>
            </a:pPr>
            <a:r>
              <a:rPr lang="fr-FR" sz="800" dirty="0" smtClean="0">
                <a:latin typeface="Arial" pitchFamily="34" charset="0"/>
                <a:cs typeface="Arial" pitchFamily="34" charset="0"/>
              </a:rPr>
              <a:t>			- 100 g de cerneaux de noix</a:t>
            </a:r>
          </a:p>
          <a:p>
            <a:pPr>
              <a:buNone/>
            </a:pPr>
            <a:r>
              <a:rPr lang="fr-FR" sz="800" dirty="0" smtClean="0">
                <a:latin typeface="Arial" pitchFamily="34" charset="0"/>
                <a:cs typeface="Arial" pitchFamily="34" charset="0"/>
              </a:rPr>
              <a:t>			- 2 cuillères à soupe de vinaigre, poivre</a:t>
            </a:r>
          </a:p>
          <a:p>
            <a:pPr>
              <a:buNone/>
            </a:pPr>
            <a:r>
              <a:rPr lang="fr-FR" sz="800" dirty="0" smtClean="0">
                <a:latin typeface="Arial" pitchFamily="34" charset="0"/>
                <a:cs typeface="Arial" pitchFamily="34" charset="0"/>
              </a:rPr>
              <a:t>	Râper le chou. Couper le lard en tous petits morceaux. Les faire fondre dans une poêle pendant 10 minutes en remuant souvent. Ajouter l’échalote hachée et le vinaigre. Oter du feu.</a:t>
            </a:r>
          </a:p>
          <a:p>
            <a:pPr>
              <a:buNone/>
            </a:pPr>
            <a:r>
              <a:rPr lang="fr-FR" sz="800" dirty="0" smtClean="0">
                <a:latin typeface="Arial" pitchFamily="34" charset="0"/>
                <a:cs typeface="Arial" pitchFamily="34" charset="0"/>
              </a:rPr>
              <a:t>	Mettre cette sauce sur le chou et mélanger longuement en ajoutant les noix.</a:t>
            </a:r>
          </a:p>
          <a:p>
            <a:pPr>
              <a:buNone/>
            </a:pPr>
            <a:r>
              <a:rPr lang="fr-FR" sz="800" i="1" dirty="0" smtClean="0">
                <a:latin typeface="Arial" pitchFamily="34" charset="0"/>
                <a:cs typeface="Arial" pitchFamily="34" charset="0"/>
              </a:rPr>
              <a:t>	Une recette à faire également avec du chou plume</a:t>
            </a:r>
          </a:p>
          <a:p>
            <a:endParaRPr lang="fr-FR" sz="800" i="1" dirty="0" smtClean="0">
              <a:latin typeface="Arial" pitchFamily="34" charset="0"/>
              <a:cs typeface="Arial" pitchFamily="34" charset="0"/>
            </a:endParaRPr>
          </a:p>
          <a:p>
            <a:r>
              <a:rPr lang="fr-FR" sz="800" b="1" dirty="0" smtClean="0">
                <a:latin typeface="Arial" pitchFamily="34" charset="0"/>
                <a:cs typeface="Arial" pitchFamily="34" charset="0"/>
              </a:rPr>
              <a:t>POTÉE D’AUTOMNE</a:t>
            </a:r>
          </a:p>
          <a:p>
            <a:pPr>
              <a:buNone/>
            </a:pPr>
            <a:r>
              <a:rPr lang="fr-FR" sz="700" dirty="0" smtClean="0">
                <a:solidFill>
                  <a:srgbClr val="402000"/>
                </a:solidFill>
                <a:latin typeface="Arial" pitchFamily="34" charset="0"/>
                <a:cs typeface="Arial" pitchFamily="34" charset="0"/>
              </a:rPr>
              <a:t>	Recette transmise par  le P.B.</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chou</a:t>
            </a:r>
          </a:p>
          <a:p>
            <a:pPr>
              <a:buNone/>
            </a:pPr>
            <a:r>
              <a:rPr lang="fr-FR" sz="800" dirty="0" smtClean="0">
                <a:latin typeface="Arial" pitchFamily="34" charset="0"/>
                <a:cs typeface="Arial" pitchFamily="34" charset="0"/>
              </a:rPr>
              <a:t>			- 4 oignons, de l’ail</a:t>
            </a:r>
          </a:p>
          <a:p>
            <a:pPr>
              <a:buNone/>
            </a:pPr>
            <a:r>
              <a:rPr lang="fr-FR" sz="800" dirty="0" smtClean="0">
                <a:latin typeface="Arial" pitchFamily="34" charset="0"/>
                <a:cs typeface="Arial" pitchFamily="34" charset="0"/>
              </a:rPr>
              <a:t>			- Céleri</a:t>
            </a:r>
          </a:p>
          <a:p>
            <a:pPr>
              <a:buNone/>
            </a:pPr>
            <a:r>
              <a:rPr lang="fr-FR" sz="800" dirty="0" smtClean="0">
                <a:latin typeface="Arial" pitchFamily="34" charset="0"/>
                <a:cs typeface="Arial" pitchFamily="34" charset="0"/>
              </a:rPr>
              <a:t>			- 6 carottes</a:t>
            </a:r>
          </a:p>
          <a:p>
            <a:pPr>
              <a:buNone/>
            </a:pPr>
            <a:r>
              <a:rPr lang="fr-FR" sz="800" dirty="0" smtClean="0">
                <a:latin typeface="Arial" pitchFamily="34" charset="0"/>
                <a:cs typeface="Arial" pitchFamily="34" charset="0"/>
              </a:rPr>
              <a:t>			- 6 pommes de terre (moyenne)</a:t>
            </a:r>
          </a:p>
          <a:p>
            <a:pPr>
              <a:buNone/>
            </a:pPr>
            <a:r>
              <a:rPr lang="fr-FR" sz="800" dirty="0" smtClean="0">
                <a:latin typeface="Arial" pitchFamily="34" charset="0"/>
                <a:cs typeface="Arial" pitchFamily="34" charset="0"/>
              </a:rPr>
              <a:t>			- Huile, thym, sarriette, persil, sel</a:t>
            </a:r>
          </a:p>
          <a:p>
            <a:pPr>
              <a:buNone/>
            </a:pPr>
            <a:r>
              <a:rPr lang="fr-FR" sz="800" dirty="0" smtClean="0">
                <a:latin typeface="Arial" pitchFamily="34" charset="0"/>
                <a:cs typeface="Arial" pitchFamily="34" charset="0"/>
              </a:rPr>
              <a:t>	Faire blondir à l’huile les oignons émincés en rondelles. Ajouter 1 gousse d’ail hachée, les morceaux de céleri-rave, les carottes coupées en rondelles, les pommes de terre coupées en 4 dans le sens de la longueur, le chou coupé en lamelles, le thym, la sarriette. Couvrir. Laisser mijoter. Saler. En fin de cuisson ajouter du persil haché et éventuellement encore un peu d’ail haché.</a:t>
            </a: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CHOU FARCI AUX LENTILLES</a:t>
            </a:r>
          </a:p>
          <a:p>
            <a:pPr>
              <a:buNone/>
            </a:pPr>
            <a:r>
              <a:rPr lang="fr-FR" sz="700" dirty="0" smtClean="0">
                <a:solidFill>
                  <a:srgbClr val="402000"/>
                </a:solidFill>
                <a:latin typeface="Arial" pitchFamily="34" charset="0"/>
                <a:cs typeface="Arial" pitchFamily="34" charset="0"/>
              </a:rPr>
              <a:t>	Recette transmise par  le P.B.</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chou </a:t>
            </a:r>
          </a:p>
          <a:p>
            <a:pPr>
              <a:buNone/>
            </a:pPr>
            <a:r>
              <a:rPr lang="fr-FR" sz="800" dirty="0" smtClean="0">
                <a:latin typeface="Arial" pitchFamily="34" charset="0"/>
                <a:cs typeface="Arial" pitchFamily="34" charset="0"/>
              </a:rPr>
              <a:t>			- 1 bol de lentilles </a:t>
            </a:r>
            <a:r>
              <a:rPr lang="fr-FR" sz="800" u="sng" dirty="0" smtClean="0">
                <a:latin typeface="Arial" pitchFamily="34" charset="0"/>
                <a:cs typeface="Arial" pitchFamily="34" charset="0"/>
              </a:rPr>
              <a:t>cuites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 échalotes, 2 gousses d’ail</a:t>
            </a:r>
          </a:p>
          <a:p>
            <a:pPr>
              <a:buNone/>
            </a:pPr>
            <a:r>
              <a:rPr lang="fr-FR" sz="800" dirty="0" smtClean="0">
                <a:latin typeface="Arial" pitchFamily="34" charset="0"/>
                <a:cs typeface="Arial" pitchFamily="34" charset="0"/>
              </a:rPr>
              <a:t>			- 1 cuillère à soupe de </a:t>
            </a:r>
            <a:r>
              <a:rPr lang="fr-FR" sz="800" dirty="0" err="1" smtClean="0">
                <a:latin typeface="Arial" pitchFamily="34" charset="0"/>
                <a:cs typeface="Arial" pitchFamily="34" charset="0"/>
              </a:rPr>
              <a:t>miso</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 amandes effilées</a:t>
            </a:r>
          </a:p>
          <a:p>
            <a:pPr>
              <a:buNone/>
            </a:pPr>
            <a:r>
              <a:rPr lang="fr-FR" sz="800" dirty="0" smtClean="0">
                <a:latin typeface="Arial" pitchFamily="34" charset="0"/>
                <a:cs typeface="Arial" pitchFamily="34" charset="0"/>
              </a:rPr>
              <a:t>			- thym, marjolaine</a:t>
            </a:r>
          </a:p>
          <a:p>
            <a:pPr>
              <a:buNone/>
            </a:pPr>
            <a:r>
              <a:rPr lang="fr-FR" sz="800" dirty="0" smtClean="0">
                <a:latin typeface="Arial" pitchFamily="34" charset="0"/>
                <a:cs typeface="Arial" pitchFamily="34" charset="0"/>
              </a:rPr>
              <a:t>	Ebouillanter le chou quelques minutes. Pendant ce temps, faites revenir les lentilles avec les oignons émincés. Ajouter l’ail écrasé, parfumer avec le thym et la marjolaine. Laisser mijoter. Ajouter le </a:t>
            </a:r>
            <a:r>
              <a:rPr lang="fr-FR" sz="800" dirty="0" err="1" smtClean="0">
                <a:latin typeface="Arial" pitchFamily="34" charset="0"/>
                <a:cs typeface="Arial" pitchFamily="34" charset="0"/>
              </a:rPr>
              <a:t>miso</a:t>
            </a:r>
            <a:r>
              <a:rPr lang="fr-FR" sz="800" dirty="0" smtClean="0">
                <a:latin typeface="Arial" pitchFamily="34" charset="0"/>
                <a:cs typeface="Arial" pitchFamily="34" charset="0"/>
              </a:rPr>
              <a:t> et un peu d’eau si le mélange est trop épais. </a:t>
            </a:r>
          </a:p>
          <a:p>
            <a:pPr>
              <a:buNone/>
            </a:pPr>
            <a:r>
              <a:rPr lang="fr-FR" sz="800" dirty="0" smtClean="0">
                <a:latin typeface="Arial" pitchFamily="34" charset="0"/>
                <a:cs typeface="Arial" pitchFamily="34" charset="0"/>
              </a:rPr>
              <a:t>	Prendre un plat à gratin et placer les feuilles de chou une à une au fond du plat. Recouvrir de farce aux lentilles, replacer une couche de chou et ainsi de suite jusqu’à la fin. Parsemer d’amandes effilées et cuire environ 40 minutes à four chaud.</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CHOU AU GENIÈVRE</a:t>
            </a:r>
          </a:p>
          <a:p>
            <a:pPr>
              <a:buNone/>
            </a:pPr>
            <a:r>
              <a:rPr lang="fr-FR" sz="700" dirty="0" smtClean="0">
                <a:solidFill>
                  <a:srgbClr val="402000"/>
                </a:solidFill>
                <a:latin typeface="Arial" pitchFamily="34" charset="0"/>
                <a:cs typeface="Arial" pitchFamily="34" charset="0"/>
              </a:rPr>
              <a:t>	Recette transmise par  le P.B.</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chou</a:t>
            </a:r>
          </a:p>
          <a:p>
            <a:pPr>
              <a:buNone/>
            </a:pPr>
            <a:r>
              <a:rPr lang="fr-FR" sz="800" dirty="0" smtClean="0">
                <a:latin typeface="Arial" pitchFamily="34" charset="0"/>
                <a:cs typeface="Arial" pitchFamily="34" charset="0"/>
              </a:rPr>
              <a:t>			- 1 cuillère à soupe d’huile d’olive</a:t>
            </a:r>
          </a:p>
          <a:p>
            <a:pPr>
              <a:buNone/>
            </a:pPr>
            <a:r>
              <a:rPr lang="fr-FR" sz="800" dirty="0" smtClean="0">
                <a:latin typeface="Arial" pitchFamily="34" charset="0"/>
                <a:cs typeface="Arial" pitchFamily="34" charset="0"/>
              </a:rPr>
              <a:t>			- environ 20 grains de genièvre</a:t>
            </a:r>
          </a:p>
          <a:p>
            <a:pPr>
              <a:buNone/>
            </a:pPr>
            <a:r>
              <a:rPr lang="fr-FR" sz="800" dirty="0" smtClean="0">
                <a:latin typeface="Arial" pitchFamily="34" charset="0"/>
                <a:cs typeface="Arial" pitchFamily="34" charset="0"/>
              </a:rPr>
              <a:t>			- 1 pomme</a:t>
            </a:r>
          </a:p>
          <a:p>
            <a:pPr>
              <a:buNone/>
            </a:pPr>
            <a:r>
              <a:rPr lang="fr-FR" sz="800" dirty="0" smtClean="0">
                <a:latin typeface="Arial" pitchFamily="34" charset="0"/>
                <a:cs typeface="Arial" pitchFamily="34" charset="0"/>
              </a:rPr>
              <a:t>	Couper le chou en lanières. Dans une sauteuse à fond épais, faire chauffer un peu d’huile d’olive, ajouter le chou et les grains de genièvre écrasés. Couvrir, cuire 5 mn à feu doux à l’étouffée. Ajouter la pomme coupée en morceaux. Laisser cuire encore jusqu’à ce que le chou soit tendre. </a:t>
            </a:r>
          </a:p>
          <a:p>
            <a:pPr>
              <a:buNone/>
            </a:pPr>
            <a:r>
              <a:rPr lang="fr-FR" sz="800" i="1" dirty="0" smtClean="0">
                <a:latin typeface="Arial" pitchFamily="34" charset="0"/>
                <a:cs typeface="Arial" pitchFamily="34" charset="0"/>
              </a:rPr>
              <a:t>	Très bon accompagnement pour les céréales ou la pintade</a:t>
            </a: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p:txBody>
      </p:sp>
      <p:pic>
        <p:nvPicPr>
          <p:cNvPr id="10" name="Image 9" descr="chou-blanc.jpg"/>
          <p:cNvPicPr>
            <a:picLocks noChangeAspect="1"/>
          </p:cNvPicPr>
          <p:nvPr/>
        </p:nvPicPr>
        <p:blipFill>
          <a:blip r:embed="rId4" cstate="print"/>
          <a:stretch>
            <a:fillRect/>
          </a:stretch>
        </p:blipFill>
        <p:spPr>
          <a:xfrm>
            <a:off x="3419872" y="404664"/>
            <a:ext cx="1008000" cy="1008000"/>
          </a:xfrm>
          <a:prstGeom prst="rect">
            <a:avLst/>
          </a:prstGeom>
        </p:spPr>
      </p:pic>
      <p:pic>
        <p:nvPicPr>
          <p:cNvPr id="11" name="Image 10" descr="chou frisé.jpg"/>
          <p:cNvPicPr>
            <a:picLocks noChangeAspect="1"/>
          </p:cNvPicPr>
          <p:nvPr/>
        </p:nvPicPr>
        <p:blipFill>
          <a:blip r:embed="rId5" cstate="print"/>
          <a:stretch>
            <a:fillRect/>
          </a:stretch>
        </p:blipFill>
        <p:spPr>
          <a:xfrm>
            <a:off x="4355976" y="404664"/>
            <a:ext cx="1363149" cy="100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 BLANC, VERT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GRATIN DE CHOU AU PILPIL DE BLÉ</a:t>
            </a:r>
          </a:p>
          <a:p>
            <a:pPr>
              <a:buNone/>
            </a:pPr>
            <a:r>
              <a:rPr lang="fr-FR" sz="700" dirty="0" smtClean="0">
                <a:solidFill>
                  <a:srgbClr val="402000"/>
                </a:solidFill>
                <a:latin typeface="Arial" pitchFamily="34" charset="0"/>
                <a:cs typeface="Arial" pitchFamily="34" charset="0"/>
              </a:rPr>
              <a:t>	Recette transmise par  </a:t>
            </a:r>
            <a:r>
              <a:rPr lang="fr-FR" sz="700" dirty="0" smtClean="0">
                <a:solidFill>
                  <a:srgbClr val="402000"/>
                </a:solidFill>
                <a:latin typeface="Arial" pitchFamily="34" charset="0"/>
                <a:cs typeface="Arial" pitchFamily="34" charset="0"/>
              </a:rPr>
              <a:t>Cathie.</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Pour 4 personnes: 	- 60 g de pilpil de blé, </a:t>
            </a:r>
          </a:p>
          <a:p>
            <a:pPr>
              <a:buNone/>
            </a:pPr>
            <a:r>
              <a:rPr lang="fr-FR" sz="800" dirty="0" smtClean="0">
                <a:latin typeface="Arial" pitchFamily="34" charset="0"/>
                <a:cs typeface="Arial" pitchFamily="34" charset="0"/>
              </a:rPr>
              <a:t>			- 1 chou de 500 à 600 g, </a:t>
            </a:r>
          </a:p>
          <a:p>
            <a:pPr>
              <a:buNone/>
            </a:pPr>
            <a:r>
              <a:rPr lang="fr-FR" sz="800" dirty="0" smtClean="0">
                <a:latin typeface="Arial" pitchFamily="34" charset="0"/>
                <a:cs typeface="Arial" pitchFamily="34" charset="0"/>
              </a:rPr>
              <a:t>			- 1 c à soupe d'huile d'olive, </a:t>
            </a:r>
          </a:p>
          <a:p>
            <a:pPr>
              <a:buNone/>
            </a:pPr>
            <a:r>
              <a:rPr lang="fr-FR" sz="800" dirty="0" smtClean="0">
                <a:latin typeface="Arial" pitchFamily="34" charset="0"/>
                <a:cs typeface="Arial" pitchFamily="34" charset="0"/>
              </a:rPr>
              <a:t>			- 125 g de gruyère râpé, beurre, </a:t>
            </a:r>
          </a:p>
          <a:p>
            <a:pPr>
              <a:buNone/>
            </a:pPr>
            <a:r>
              <a:rPr lang="fr-FR" sz="800" dirty="0" smtClean="0">
                <a:latin typeface="Arial" pitchFamily="34" charset="0"/>
                <a:cs typeface="Arial" pitchFamily="34" charset="0"/>
              </a:rPr>
              <a:t>			- Sauce béchamel. </a:t>
            </a:r>
          </a:p>
          <a:p>
            <a:pPr>
              <a:buNone/>
            </a:pPr>
            <a:r>
              <a:rPr lang="fr-FR" sz="800" dirty="0" smtClean="0">
                <a:latin typeface="Arial" pitchFamily="34" charset="0"/>
                <a:cs typeface="Arial" pitchFamily="34" charset="0"/>
              </a:rPr>
              <a:t>	Faire cuire séparément le chou coupé en lamelles et le pilpil.</a:t>
            </a:r>
            <a:br>
              <a:rPr lang="fr-FR" sz="800" dirty="0" smtClean="0">
                <a:latin typeface="Arial" pitchFamily="34" charset="0"/>
                <a:cs typeface="Arial" pitchFamily="34" charset="0"/>
              </a:rPr>
            </a:br>
            <a:r>
              <a:rPr lang="fr-FR" sz="800" dirty="0" smtClean="0">
                <a:latin typeface="Arial" pitchFamily="34" charset="0"/>
                <a:cs typeface="Arial" pitchFamily="34" charset="0"/>
              </a:rPr>
              <a:t>Saler et poivrer. Huiler un plat à gratin.</a:t>
            </a:r>
            <a:br>
              <a:rPr lang="fr-FR" sz="800" dirty="0" smtClean="0">
                <a:latin typeface="Arial" pitchFamily="34" charset="0"/>
                <a:cs typeface="Arial" pitchFamily="34" charset="0"/>
              </a:rPr>
            </a:br>
            <a:r>
              <a:rPr lang="fr-FR" sz="800" dirty="0" smtClean="0">
                <a:latin typeface="Arial" pitchFamily="34" charset="0"/>
                <a:cs typeface="Arial" pitchFamily="34" charset="0"/>
              </a:rPr>
              <a:t>Disposer en plusieurs couches successives: le chou, le pilpil, le gruyère. Verser la sauce béchamel, saupoudrer de gruyère et déposer quelques noix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Faire gratiner quelques minutes.</a:t>
            </a:r>
          </a:p>
          <a:p>
            <a:pPr>
              <a:buNone/>
            </a:pPr>
            <a:r>
              <a:rPr lang="fr-FR" sz="800" i="1" dirty="0" smtClean="0">
                <a:latin typeface="Arial" pitchFamily="34" charset="0"/>
                <a:cs typeface="Arial" pitchFamily="34" charset="0"/>
              </a:rPr>
              <a:t>	Ne pas hésiter à bien assaisonner et à être généreux sur la béchamel et le gruyère.</a:t>
            </a:r>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SALADE CHOU, ANANAS, POMMES</a:t>
            </a:r>
          </a:p>
          <a:p>
            <a:pPr>
              <a:buNone/>
            </a:pPr>
            <a:r>
              <a:rPr lang="fr-FR" sz="700" dirty="0" smtClean="0">
                <a:solidFill>
                  <a:srgbClr val="402000"/>
                </a:solidFill>
                <a:latin typeface="Arial" pitchFamily="34" charset="0"/>
                <a:cs typeface="Arial" pitchFamily="34" charset="0"/>
              </a:rPr>
              <a:t>	Recette transmise par  </a:t>
            </a:r>
            <a:r>
              <a:rPr lang="fr-FR" sz="700" dirty="0" smtClean="0">
                <a:solidFill>
                  <a:srgbClr val="402000"/>
                </a:solidFill>
                <a:latin typeface="Arial" pitchFamily="34" charset="0"/>
                <a:cs typeface="Arial" pitchFamily="34" charset="0"/>
              </a:rPr>
              <a:t>Cathie.</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6 personnes) : - 1 chou </a:t>
            </a:r>
          </a:p>
          <a:p>
            <a:pPr>
              <a:buNone/>
            </a:pPr>
            <a:r>
              <a:rPr lang="fr-FR" sz="800" dirty="0" smtClean="0">
                <a:latin typeface="Arial" pitchFamily="34" charset="0"/>
                <a:cs typeface="Arial" pitchFamily="34" charset="0"/>
              </a:rPr>
              <a:t>	 		- 1 boîte d'ananas en morceaux </a:t>
            </a:r>
            <a:br>
              <a:rPr lang="fr-FR" sz="800" dirty="0" smtClean="0">
                <a:latin typeface="Arial" pitchFamily="34" charset="0"/>
                <a:cs typeface="Arial" pitchFamily="34" charset="0"/>
              </a:rPr>
            </a:br>
            <a:r>
              <a:rPr lang="fr-FR" sz="800" dirty="0" smtClean="0">
                <a:latin typeface="Arial" pitchFamily="34" charset="0"/>
                <a:cs typeface="Arial" pitchFamily="34" charset="0"/>
              </a:rPr>
              <a:t> 		- 4 pommes sucrées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a:t>
            </a:r>
            <a:br>
              <a:rPr lang="fr-FR" sz="800" dirty="0" smtClean="0">
                <a:latin typeface="Arial" pitchFamily="34" charset="0"/>
                <a:cs typeface="Arial" pitchFamily="34" charset="0"/>
              </a:rPr>
            </a:br>
            <a:r>
              <a:rPr lang="fr-FR" sz="800" dirty="0" smtClean="0">
                <a:latin typeface="Arial" pitchFamily="34" charset="0"/>
                <a:cs typeface="Arial" pitchFamily="34" charset="0"/>
              </a:rPr>
              <a:t> 		- vinaigre de vin </a:t>
            </a:r>
            <a:br>
              <a:rPr lang="fr-FR" sz="800" dirty="0" smtClean="0">
                <a:latin typeface="Arial" pitchFamily="34" charset="0"/>
                <a:cs typeface="Arial" pitchFamily="34" charset="0"/>
              </a:rPr>
            </a:br>
            <a:r>
              <a:rPr lang="fr-FR" sz="800" dirty="0" smtClean="0">
                <a:latin typeface="Arial" pitchFamily="34" charset="0"/>
                <a:cs typeface="Arial" pitchFamily="34" charset="0"/>
              </a:rPr>
              <a:t> 		- huile, moutarde </a:t>
            </a:r>
            <a:br>
              <a:rPr lang="fr-FR" sz="800" dirty="0" smtClean="0">
                <a:latin typeface="Arial" pitchFamily="34" charset="0"/>
                <a:cs typeface="Arial" pitchFamily="34" charset="0"/>
              </a:rPr>
            </a:br>
            <a:r>
              <a:rPr lang="fr-FR" sz="800" dirty="0" smtClean="0">
                <a:latin typeface="Arial" pitchFamily="34" charset="0"/>
                <a:cs typeface="Arial" pitchFamily="34" charset="0"/>
              </a:rPr>
              <a:t>Coupez le chou et les pommes en petits morceaux identiques aux morceaux d'ananas.</a:t>
            </a:r>
            <a:br>
              <a:rPr lang="fr-FR" sz="800" dirty="0" smtClean="0">
                <a:latin typeface="Arial" pitchFamily="34" charset="0"/>
                <a:cs typeface="Arial" pitchFamily="34" charset="0"/>
              </a:rPr>
            </a:br>
            <a:r>
              <a:rPr lang="fr-FR" sz="800" dirty="0" smtClean="0">
                <a:latin typeface="Arial" pitchFamily="34" charset="0"/>
                <a:cs typeface="Arial" pitchFamily="34" charset="0"/>
              </a:rPr>
              <a:t>Retirez l'ananas de sa boîte et mélangez-le au chou et aux pommes.</a:t>
            </a:r>
            <a:br>
              <a:rPr lang="fr-FR" sz="800" dirty="0" smtClean="0">
                <a:latin typeface="Arial" pitchFamily="34" charset="0"/>
                <a:cs typeface="Arial" pitchFamily="34" charset="0"/>
              </a:rPr>
            </a:br>
            <a:r>
              <a:rPr lang="fr-FR" sz="800" dirty="0" smtClean="0">
                <a:latin typeface="Arial" pitchFamily="34" charset="0"/>
                <a:cs typeface="Arial" pitchFamily="34" charset="0"/>
              </a:rPr>
              <a:t>Avec le jus de la boîte d'ananas faire la vinaigrette avec une bonne cuillère à soupe de moutarde, 5 cuillères à soupe d'huile, 3 cuillères à soupe de vinaigre.</a:t>
            </a:r>
            <a:br>
              <a:rPr lang="fr-FR" sz="800" dirty="0" smtClean="0">
                <a:latin typeface="Arial" pitchFamily="34" charset="0"/>
                <a:cs typeface="Arial" pitchFamily="34" charset="0"/>
              </a:rPr>
            </a:br>
            <a:r>
              <a:rPr lang="fr-FR" sz="800" dirty="0" smtClean="0">
                <a:latin typeface="Arial" pitchFamily="34" charset="0"/>
                <a:cs typeface="Arial" pitchFamily="34" charset="0"/>
              </a:rPr>
              <a:t>Laisser macérer 1 heure au frais et servir.</a:t>
            </a: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SALADE CHOU, POMMES ET CÉLERI BRANCHE</a:t>
            </a:r>
          </a:p>
          <a:p>
            <a:pPr>
              <a:buNone/>
            </a:pPr>
            <a:r>
              <a:rPr lang="fr-FR" sz="700" dirty="0" smtClean="0">
                <a:solidFill>
                  <a:srgbClr val="402000"/>
                </a:solidFill>
                <a:latin typeface="Arial" pitchFamily="34" charset="0"/>
                <a:cs typeface="Arial" pitchFamily="34" charset="0"/>
              </a:rPr>
              <a:t>	Recette transmise par </a:t>
            </a:r>
            <a:r>
              <a:rPr lang="fr-FR" sz="700" dirty="0">
                <a:solidFill>
                  <a:srgbClr val="402000"/>
                </a:solidFill>
                <a:latin typeface="Arial" pitchFamily="34" charset="0"/>
                <a:cs typeface="Arial" pitchFamily="34" charset="0"/>
              </a:rPr>
              <a:t>Cathie </a:t>
            </a:r>
            <a:r>
              <a:rPr lang="fr-FR" sz="800" dirty="0" smtClean="0">
                <a:latin typeface="Arial" pitchFamily="34" charset="0"/>
                <a:cs typeface="Arial" pitchFamily="34" charset="0"/>
              </a:rPr>
              <a:t>	</a:t>
            </a:r>
          </a:p>
          <a:p>
            <a:pPr>
              <a:buNone/>
            </a:pPr>
            <a:r>
              <a:rPr lang="fr-FR" sz="800" dirty="0">
                <a:latin typeface="Arial" pitchFamily="34" charset="0"/>
                <a:cs typeface="Arial" pitchFamily="34" charset="0"/>
              </a:rPr>
              <a:t>	</a:t>
            </a:r>
            <a:r>
              <a:rPr lang="fr-FR" sz="800" dirty="0" smtClean="0">
                <a:latin typeface="Arial" pitchFamily="34" charset="0"/>
                <a:cs typeface="Arial" pitchFamily="34" charset="0"/>
              </a:rPr>
              <a:t>Ingrédients : 	- 500 de chou chinois </a:t>
            </a:r>
          </a:p>
          <a:p>
            <a:pPr>
              <a:buNone/>
            </a:pPr>
            <a:r>
              <a:rPr lang="fr-FR" sz="800" dirty="0" smtClean="0">
                <a:latin typeface="Arial" pitchFamily="34" charset="0"/>
                <a:cs typeface="Arial" pitchFamily="34" charset="0"/>
              </a:rPr>
              <a:t>			- 3 branches de céleri (facultatif)</a:t>
            </a:r>
            <a:br>
              <a:rPr lang="fr-FR" sz="800" dirty="0" smtClean="0">
                <a:latin typeface="Arial" pitchFamily="34" charset="0"/>
                <a:cs typeface="Arial" pitchFamily="34" charset="0"/>
              </a:rPr>
            </a:br>
            <a:r>
              <a:rPr lang="fr-FR" sz="800" dirty="0" smtClean="0">
                <a:latin typeface="Arial" pitchFamily="34" charset="0"/>
                <a:cs typeface="Arial" pitchFamily="34" charset="0"/>
              </a:rPr>
              <a:t> 		- 3 à 4 pommes - ciboulette </a:t>
            </a:r>
            <a:br>
              <a:rPr lang="fr-FR" sz="800" dirty="0" smtClean="0">
                <a:latin typeface="Arial" pitchFamily="34" charset="0"/>
                <a:cs typeface="Arial" pitchFamily="34" charset="0"/>
              </a:rPr>
            </a:br>
            <a:r>
              <a:rPr lang="fr-FR" sz="800" dirty="0" smtClean="0">
                <a:latin typeface="Arial" pitchFamily="34" charset="0"/>
                <a:cs typeface="Arial" pitchFamily="34" charset="0"/>
              </a:rPr>
              <a:t> 		- persil haché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noix de cajou </a:t>
            </a:r>
          </a:p>
          <a:p>
            <a:pPr>
              <a:buNone/>
            </a:pPr>
            <a:r>
              <a:rPr lang="fr-FR" sz="800" dirty="0" smtClean="0">
                <a:latin typeface="Arial" pitchFamily="34" charset="0"/>
                <a:cs typeface="Arial" pitchFamily="34" charset="0"/>
              </a:rPr>
              <a:t>	 		- 50 g de raisins secs </a:t>
            </a:r>
            <a:br>
              <a:rPr lang="fr-FR" sz="800" dirty="0" smtClean="0">
                <a:latin typeface="Arial" pitchFamily="34" charset="0"/>
                <a:cs typeface="Arial" pitchFamily="34" charset="0"/>
              </a:rPr>
            </a:br>
            <a:r>
              <a:rPr lang="fr-FR" sz="800" dirty="0" smtClean="0">
                <a:latin typeface="Arial" pitchFamily="34" charset="0"/>
                <a:cs typeface="Arial" pitchFamily="34" charset="0"/>
              </a:rPr>
              <a:t> 		- 1 petit pot de mayonnaise </a:t>
            </a:r>
            <a:br>
              <a:rPr lang="fr-FR" sz="800" dirty="0" smtClean="0">
                <a:latin typeface="Arial" pitchFamily="34" charset="0"/>
                <a:cs typeface="Arial" pitchFamily="34" charset="0"/>
              </a:rPr>
            </a:br>
            <a:r>
              <a:rPr lang="fr-FR" sz="800" dirty="0" smtClean="0">
                <a:latin typeface="Arial" pitchFamily="34" charset="0"/>
                <a:cs typeface="Arial" pitchFamily="34" charset="0"/>
              </a:rPr>
              <a:t> 		- 1 yaourt bio, sel et poivre </a:t>
            </a:r>
            <a:br>
              <a:rPr lang="fr-FR" sz="800" dirty="0" smtClean="0">
                <a:latin typeface="Arial" pitchFamily="34" charset="0"/>
                <a:cs typeface="Arial" pitchFamily="34" charset="0"/>
              </a:rPr>
            </a:br>
            <a:r>
              <a:rPr lang="fr-FR" sz="800" dirty="0" smtClean="0">
                <a:latin typeface="Arial" pitchFamily="34" charset="0"/>
                <a:cs typeface="Arial" pitchFamily="34" charset="0"/>
              </a:rPr>
              <a:t> 		- sauce soja (facultatif) </a:t>
            </a:r>
            <a:br>
              <a:rPr lang="fr-FR" sz="800" dirty="0" smtClean="0">
                <a:latin typeface="Arial" pitchFamily="34" charset="0"/>
                <a:cs typeface="Arial" pitchFamily="34" charset="0"/>
              </a:rPr>
            </a:br>
            <a:r>
              <a:rPr lang="fr-FR" sz="800" dirty="0" smtClean="0">
                <a:latin typeface="Arial" pitchFamily="34" charset="0"/>
                <a:cs typeface="Arial" pitchFamily="34" charset="0"/>
              </a:rPr>
              <a:t>Émincer le chou cru, couper le céleri en petits dés, couper les pommes en petits dés.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l'assaisonnement en mélangeant mayonnaise, yaourt, sel, poivre et sauce soja. </a:t>
            </a:r>
            <a:br>
              <a:rPr lang="fr-FR" sz="800" dirty="0" smtClean="0">
                <a:latin typeface="Arial" pitchFamily="34" charset="0"/>
                <a:cs typeface="Arial" pitchFamily="34" charset="0"/>
              </a:rPr>
            </a:br>
            <a:r>
              <a:rPr lang="fr-FR" sz="800" dirty="0" smtClean="0">
                <a:latin typeface="Arial" pitchFamily="34" charset="0"/>
                <a:cs typeface="Arial" pitchFamily="34" charset="0"/>
              </a:rPr>
              <a:t>Incorporer le chou, le céleri, les pommes, puis ensuite le persil, ciboulette, noix cajou et raisin.</a:t>
            </a:r>
          </a:p>
          <a:p>
            <a:endParaRPr lang="fr-FR" sz="800" dirty="0">
              <a:latin typeface="Arial" pitchFamily="34" charset="0"/>
              <a:cs typeface="Arial" pitchFamily="34" charset="0"/>
            </a:endParaRPr>
          </a:p>
        </p:txBody>
      </p:sp>
      <p:pic>
        <p:nvPicPr>
          <p:cNvPr id="10" name="Image 9" descr="chou-blanc.jpg"/>
          <p:cNvPicPr>
            <a:picLocks noChangeAspect="1"/>
          </p:cNvPicPr>
          <p:nvPr/>
        </p:nvPicPr>
        <p:blipFill>
          <a:blip r:embed="rId4" cstate="print"/>
          <a:stretch>
            <a:fillRect/>
          </a:stretch>
        </p:blipFill>
        <p:spPr>
          <a:xfrm>
            <a:off x="3419872" y="404664"/>
            <a:ext cx="1008000" cy="1008000"/>
          </a:xfrm>
          <a:prstGeom prst="rect">
            <a:avLst/>
          </a:prstGeom>
        </p:spPr>
      </p:pic>
      <p:pic>
        <p:nvPicPr>
          <p:cNvPr id="11" name="Image 10" descr="chou frisé.jpg"/>
          <p:cNvPicPr>
            <a:picLocks noChangeAspect="1"/>
          </p:cNvPicPr>
          <p:nvPr/>
        </p:nvPicPr>
        <p:blipFill>
          <a:blip r:embed="rId5" cstate="print"/>
          <a:stretch>
            <a:fillRect/>
          </a:stretch>
        </p:blipFill>
        <p:spPr>
          <a:xfrm>
            <a:off x="4355976" y="404664"/>
            <a:ext cx="1363149" cy="100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 BLANC, VERT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480520"/>
          </a:xfrm>
        </p:spPr>
        <p:txBody>
          <a:bodyPr/>
          <a:lstStyle/>
          <a:p>
            <a:r>
              <a:rPr lang="fr-FR" sz="800" b="1" dirty="0" smtClean="0">
                <a:latin typeface="Arial" pitchFamily="34" charset="0"/>
                <a:cs typeface="Arial" pitchFamily="34" charset="0"/>
              </a:rPr>
              <a:t>CHOU FARCI</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a:t>
            </a:r>
            <a:r>
              <a:rPr lang="fr-FR" sz="600" dirty="0" smtClean="0">
                <a:latin typeface="Arial" pitchFamily="34" charset="0"/>
                <a:cs typeface="Arial" pitchFamily="34" charset="0"/>
              </a:rPr>
              <a:t>Recette transmise par Marie</a:t>
            </a:r>
          </a:p>
          <a:p>
            <a:pPr>
              <a:buNone/>
            </a:pPr>
            <a:r>
              <a:rPr lang="fr-FR" sz="800" dirty="0" smtClean="0">
                <a:latin typeface="Arial" pitchFamily="34" charset="0"/>
                <a:cs typeface="Arial" pitchFamily="34" charset="0"/>
              </a:rPr>
              <a:t>	Préparation : 15 min	Cuisson : 2 h</a:t>
            </a:r>
          </a:p>
          <a:p>
            <a:pPr>
              <a:buNone/>
            </a:pPr>
            <a:r>
              <a:rPr lang="fr-FR" sz="800" dirty="0" smtClean="0">
                <a:latin typeface="Arial" pitchFamily="34" charset="0"/>
                <a:cs typeface="Arial" pitchFamily="34" charset="0"/>
              </a:rPr>
              <a:t>	Ingrédients (pour 10 parts) :	- 1 chou vert</a:t>
            </a:r>
          </a:p>
          <a:p>
            <a:pPr>
              <a:buNone/>
            </a:pPr>
            <a:r>
              <a:rPr lang="fr-FR" sz="800" dirty="0" smtClean="0">
                <a:latin typeface="Arial" pitchFamily="34" charset="0"/>
                <a:cs typeface="Arial" pitchFamily="34" charset="0"/>
              </a:rPr>
              <a:t>			- 700 g de tomate</a:t>
            </a:r>
            <a:br>
              <a:rPr lang="fr-FR" sz="800" dirty="0" smtClean="0">
                <a:latin typeface="Arial" pitchFamily="34" charset="0"/>
                <a:cs typeface="Arial" pitchFamily="34" charset="0"/>
              </a:rPr>
            </a:br>
            <a:r>
              <a:rPr lang="fr-FR" sz="800" dirty="0" smtClean="0">
                <a:latin typeface="Arial" pitchFamily="34" charset="0"/>
                <a:cs typeface="Arial" pitchFamily="34" charset="0"/>
              </a:rPr>
              <a:t>		- 500 g de steak haché (maximum 		  15%)</a:t>
            </a:r>
            <a:br>
              <a:rPr lang="fr-FR" sz="800" dirty="0" smtClean="0">
                <a:latin typeface="Arial" pitchFamily="34" charset="0"/>
                <a:cs typeface="Arial" pitchFamily="34" charset="0"/>
              </a:rPr>
            </a:br>
            <a:r>
              <a:rPr lang="fr-FR" sz="800" dirty="0" smtClean="0">
                <a:latin typeface="Arial" pitchFamily="34" charset="0"/>
                <a:cs typeface="Arial" pitchFamily="34" charset="0"/>
              </a:rPr>
              <a:t>		- 500 g d’oignons en lamelles</a:t>
            </a:r>
            <a:br>
              <a:rPr lang="fr-FR" sz="800" dirty="0" smtClean="0">
                <a:latin typeface="Arial" pitchFamily="34" charset="0"/>
                <a:cs typeface="Arial" pitchFamily="34" charset="0"/>
              </a:rPr>
            </a:br>
            <a:r>
              <a:rPr lang="fr-FR" sz="800" dirty="0" smtClean="0">
                <a:latin typeface="Arial" pitchFamily="34" charset="0"/>
                <a:cs typeface="Arial" pitchFamily="34" charset="0"/>
              </a:rPr>
              <a:t>		- 5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- 200 g de fromage blanc à 0%</a:t>
            </a:r>
            <a:br>
              <a:rPr lang="fr-FR" sz="800" dirty="0" smtClean="0">
                <a:latin typeface="Arial" pitchFamily="34" charset="0"/>
                <a:cs typeface="Arial" pitchFamily="34" charset="0"/>
              </a:rPr>
            </a:br>
            <a:r>
              <a:rPr lang="fr-FR" sz="800" dirty="0" smtClean="0">
                <a:latin typeface="Arial" pitchFamily="34" charset="0"/>
                <a:cs typeface="Arial" pitchFamily="34" charset="0"/>
              </a:rPr>
              <a:t>		- 3 cuillères de son d'avoine (facultatif)</a:t>
            </a:r>
            <a:br>
              <a:rPr lang="fr-FR" sz="800" dirty="0" smtClean="0">
                <a:latin typeface="Arial" pitchFamily="34" charset="0"/>
                <a:cs typeface="Arial" pitchFamily="34" charset="0"/>
              </a:rPr>
            </a:br>
            <a:r>
              <a:rPr lang="fr-FR" sz="800" dirty="0" smtClean="0">
                <a:latin typeface="Arial" pitchFamily="34" charset="0"/>
                <a:cs typeface="Arial" pitchFamily="34" charset="0"/>
              </a:rPr>
              <a:t>		- ail et persil ou 3 cuillères à soupe de 		  persillade congelée</a:t>
            </a:r>
            <a:br>
              <a:rPr lang="fr-FR" sz="800" dirty="0" smtClean="0">
                <a:latin typeface="Arial" pitchFamily="34" charset="0"/>
                <a:cs typeface="Arial" pitchFamily="34" charset="0"/>
              </a:rPr>
            </a:br>
            <a:r>
              <a:rPr lang="fr-FR" sz="800" dirty="0" smtClean="0">
                <a:latin typeface="Arial" pitchFamily="34" charset="0"/>
                <a:cs typeface="Arial" pitchFamily="34" charset="0"/>
              </a:rPr>
              <a:t>		- 2 cubes de bouillon de poule 		  dégraissé</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Laver et détacher les feuilles de chou, jeter les feuilles les plus vertes et dures. Les plonger dans un faitout d'eau bouillante et faire blanchir 2 à 3 min. Pendant ce temps, faire revenir les oignons dans 1 cuillère à soupe d'huile d'olive pendant 5 min, sans les dorer. Dans un saladier, mélanger la viande, les œufs, le fromage blanc, le son, la persillade. Ajouter les oignons revenus, saler et poivrer et bien mélanger. Sortir les feuilles de chou, enlever la nervure centrale de chaque feuille. Mettre de côté les 10 à 12 feuilles les plus grandes et belles. Dans un grand plat à four bien profond, disposer au milieu les feuilles les plus déchirées en les chevauchant, de façon à bien recouvrir le fond. Disposer ensuite les plus belles feuilles sur le tour, en faisant retomber les feuilles sur les cotés du plat; mettre la farce au milieu. Poser quelques feuilles au milieu sur la farce et replier les feuilles des côtés sur la farce, tasser. Dans une casserole, faire fondre le bouillon cube avec les tomates coupées en dés, un peu d’eau si besoin, et répartir sur le chou; mettre au four pendant 1/2 heure. Au bout de ce temps, recouvrir le chou d'une feuille d'aluminium pour ne pas qu'il brûle et continuer la cuisson pendant 1 h 30. Réchauffer pendant au moins 1/2 heure avant de servir, au besoin ajouter de l'eau. </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CHOU FARCI AU RIESLING</a:t>
            </a:r>
          </a:p>
          <a:p>
            <a:pPr>
              <a:buNone/>
            </a:pPr>
            <a:r>
              <a:rPr lang="fr-FR" sz="600" dirty="0" smtClean="0">
                <a:solidFill>
                  <a:srgbClr val="402000"/>
                </a:solidFill>
                <a:latin typeface="Arial" pitchFamily="34" charset="0"/>
                <a:cs typeface="Arial" pitchFamily="34" charset="0"/>
              </a:rPr>
              <a:t>	Recette transmise par  le P.B.</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chou </a:t>
            </a:r>
            <a:br>
              <a:rPr lang="fr-FR" sz="800" dirty="0" smtClean="0">
                <a:latin typeface="Arial" pitchFamily="34" charset="0"/>
                <a:cs typeface="Arial" pitchFamily="34" charset="0"/>
              </a:rPr>
            </a:br>
            <a:r>
              <a:rPr lang="fr-FR" sz="800" dirty="0" smtClean="0">
                <a:latin typeface="Arial" pitchFamily="34" charset="0"/>
                <a:cs typeface="Arial" pitchFamily="34" charset="0"/>
              </a:rPr>
              <a:t> 		- 250 g de lardons </a:t>
            </a:r>
          </a:p>
          <a:p>
            <a:pPr>
              <a:buNone/>
            </a:pPr>
            <a:r>
              <a:rPr lang="fr-FR" sz="800" dirty="0" smtClean="0">
                <a:latin typeface="Arial" pitchFamily="34" charset="0"/>
                <a:cs typeface="Arial" pitchFamily="34" charset="0"/>
              </a:rPr>
              <a:t>	 		- 5 tomates </a:t>
            </a:r>
          </a:p>
          <a:p>
            <a:pPr>
              <a:buNone/>
            </a:pPr>
            <a:r>
              <a:rPr lang="fr-FR" sz="800" dirty="0" smtClean="0">
                <a:latin typeface="Arial" pitchFamily="34" charset="0"/>
                <a:cs typeface="Arial" pitchFamily="34" charset="0"/>
              </a:rPr>
              <a:t>			- 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- 2 petites carottes</a:t>
            </a:r>
          </a:p>
          <a:p>
            <a:pPr>
              <a:buNone/>
            </a:pPr>
            <a:r>
              <a:rPr lang="fr-FR" sz="800" dirty="0" smtClean="0">
                <a:latin typeface="Arial" pitchFamily="34" charset="0"/>
                <a:cs typeface="Arial" pitchFamily="34" charset="0"/>
              </a:rPr>
              <a:t>	 		- thym,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- 1 verre de Riesling</a:t>
            </a:r>
            <a:br>
              <a:rPr lang="fr-FR" sz="800" dirty="0" smtClean="0">
                <a:latin typeface="Arial" pitchFamily="34" charset="0"/>
                <a:cs typeface="Arial" pitchFamily="34" charset="0"/>
              </a:rPr>
            </a:br>
            <a:r>
              <a:rPr lang="fr-FR" sz="800" dirty="0" smtClean="0">
                <a:latin typeface="Arial" pitchFamily="34" charset="0"/>
                <a:cs typeface="Arial" pitchFamily="34" charset="0"/>
              </a:rPr>
              <a:t>Pour la farce :	- 150 g de viande de veau</a:t>
            </a:r>
          </a:p>
          <a:p>
            <a:pPr>
              <a:buNone/>
            </a:pPr>
            <a:r>
              <a:rPr lang="fr-FR" sz="800" dirty="0" smtClean="0">
                <a:latin typeface="Arial" pitchFamily="34" charset="0"/>
                <a:cs typeface="Arial" pitchFamily="34" charset="0"/>
              </a:rPr>
              <a:t>			- 150 g viande de porc maigre</a:t>
            </a:r>
          </a:p>
          <a:p>
            <a:pPr>
              <a:buNone/>
            </a:pPr>
            <a:r>
              <a:rPr lang="fr-FR" sz="800" dirty="0" smtClean="0">
                <a:latin typeface="Arial" pitchFamily="34" charset="0"/>
                <a:cs typeface="Arial" pitchFamily="34" charset="0"/>
              </a:rPr>
              <a:t>			- 150 g viande de volaille</a:t>
            </a:r>
          </a:p>
          <a:p>
            <a:pPr>
              <a:buNone/>
            </a:pPr>
            <a:r>
              <a:rPr lang="fr-FR" sz="800" dirty="0" smtClean="0">
                <a:latin typeface="Arial" pitchFamily="34" charset="0"/>
                <a:cs typeface="Arial" pitchFamily="34" charset="0"/>
              </a:rPr>
              <a:t>			- Sel, poivre, 1 noix de beurre</a:t>
            </a:r>
          </a:p>
          <a:p>
            <a:pPr>
              <a:buNone/>
            </a:pPr>
            <a:r>
              <a:rPr lang="fr-FR" sz="800" dirty="0" smtClean="0">
                <a:latin typeface="Arial" pitchFamily="34" charset="0"/>
                <a:cs typeface="Arial" pitchFamily="34" charset="0"/>
              </a:rPr>
              <a:t>			- 4 cuillères de fines herbes.</a:t>
            </a:r>
          </a:p>
          <a:p>
            <a:pPr>
              <a:buNone/>
            </a:pPr>
            <a:r>
              <a:rPr lang="fr-FR" sz="800" dirty="0" smtClean="0">
                <a:latin typeface="Arial" pitchFamily="34" charset="0"/>
                <a:cs typeface="Arial" pitchFamily="34" charset="0"/>
              </a:rPr>
              <a:t>	Ou de la farce toute faite.</a:t>
            </a:r>
          </a:p>
          <a:p>
            <a:pPr>
              <a:buNone/>
            </a:pP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Défaire les feuilles de chou et désépaissir les côtes avant de les laver et de les faire blanchir 5 mn à l'eau bouillante salée. Bien égoutter. </a:t>
            </a:r>
            <a:br>
              <a:rPr lang="fr-FR" sz="800" dirty="0" smtClean="0">
                <a:latin typeface="Arial" pitchFamily="34" charset="0"/>
                <a:cs typeface="Arial" pitchFamily="34" charset="0"/>
              </a:rPr>
            </a:br>
            <a:r>
              <a:rPr lang="fr-FR" sz="800" dirty="0" smtClean="0">
                <a:latin typeface="Arial" pitchFamily="34" charset="0"/>
                <a:cs typeface="Arial" pitchFamily="34" charset="0"/>
              </a:rPr>
              <a:t>Préparer  la farce.</a:t>
            </a:r>
            <a:br>
              <a:rPr lang="fr-FR" sz="800" dirty="0" smtClean="0">
                <a:latin typeface="Arial" pitchFamily="34" charset="0"/>
                <a:cs typeface="Arial" pitchFamily="34" charset="0"/>
              </a:rPr>
            </a:br>
            <a:r>
              <a:rPr lang="fr-FR" sz="800" dirty="0" smtClean="0">
                <a:latin typeface="Arial" pitchFamily="34" charset="0"/>
                <a:cs typeface="Arial" pitchFamily="34" charset="0"/>
              </a:rPr>
              <a:t>Placer une bonne boule de farce dans une feuille de chou et envelopper. Ajouter une seconde feuille pour bien entourer la boule. Ficeler (4 ou 6 tours pour que ca tienne). </a:t>
            </a:r>
            <a:br>
              <a:rPr lang="fr-FR" sz="800" dirty="0" smtClean="0">
                <a:latin typeface="Arial" pitchFamily="34" charset="0"/>
                <a:cs typeface="Arial" pitchFamily="34" charset="0"/>
              </a:rPr>
            </a:br>
            <a:r>
              <a:rPr lang="fr-FR" sz="800" dirty="0" smtClean="0">
                <a:latin typeface="Arial" pitchFamily="34" charset="0"/>
                <a:cs typeface="Arial" pitchFamily="34" charset="0"/>
              </a:rPr>
              <a:t>Pour la sauce : ébouillanter, peler et couper les tomates en 4. Les faire revenir dans de l'huile d'olive et incorporer les lardons et le thym. Verser le Riesling et les carottes coupées en rondelles.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bouillir, réduire le feu, mettre les choux et laisser mijoter 1 h à feu moyen et à couvert, en les retournant toutes les 15 à 20 mn.</a:t>
            </a:r>
            <a:endParaRPr lang="fr-FR" sz="800" dirty="0">
              <a:latin typeface="Arial" pitchFamily="34" charset="0"/>
              <a:cs typeface="Arial" pitchFamily="34" charset="0"/>
            </a:endParaRPr>
          </a:p>
        </p:txBody>
      </p:sp>
      <p:pic>
        <p:nvPicPr>
          <p:cNvPr id="10" name="Image 9" descr="chou-blanc.jpg"/>
          <p:cNvPicPr>
            <a:picLocks noChangeAspect="1"/>
          </p:cNvPicPr>
          <p:nvPr/>
        </p:nvPicPr>
        <p:blipFill>
          <a:blip r:embed="rId4" cstate="print"/>
          <a:stretch>
            <a:fillRect/>
          </a:stretch>
        </p:blipFill>
        <p:spPr>
          <a:xfrm>
            <a:off x="3419872" y="404664"/>
            <a:ext cx="1008000" cy="1008000"/>
          </a:xfrm>
          <a:prstGeom prst="rect">
            <a:avLst/>
          </a:prstGeom>
        </p:spPr>
      </p:pic>
      <p:pic>
        <p:nvPicPr>
          <p:cNvPr id="11" name="Image 10" descr="chou frisé.jpg"/>
          <p:cNvPicPr>
            <a:picLocks noChangeAspect="1"/>
          </p:cNvPicPr>
          <p:nvPr/>
        </p:nvPicPr>
        <p:blipFill>
          <a:blip r:embed="rId5" cstate="print"/>
          <a:stretch>
            <a:fillRect/>
          </a:stretch>
        </p:blipFill>
        <p:spPr>
          <a:xfrm>
            <a:off x="4355976" y="404664"/>
            <a:ext cx="1363149" cy="100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 BLANC, VERT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CHOU BLANC ET VIANDE HACHÉE</a:t>
            </a:r>
          </a:p>
          <a:p>
            <a:pPr>
              <a:buNone/>
            </a:pPr>
            <a:r>
              <a:rPr lang="fr-FR" sz="600" dirty="0" smtClean="0">
                <a:solidFill>
                  <a:srgbClr val="402000"/>
                </a:solidFill>
                <a:latin typeface="Arial" pitchFamily="34" charset="0"/>
                <a:cs typeface="Arial" pitchFamily="34" charset="0"/>
              </a:rPr>
              <a:t>	Recette 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- 1/2 chou blanc</a:t>
            </a:r>
            <a:br>
              <a:rPr lang="fr-FR" sz="800" dirty="0" smtClean="0">
                <a:latin typeface="Arial" pitchFamily="34" charset="0"/>
                <a:cs typeface="Arial" pitchFamily="34" charset="0"/>
              </a:rPr>
            </a:br>
            <a:r>
              <a:rPr lang="fr-FR" sz="800" dirty="0" smtClean="0">
                <a:latin typeface="Arial" pitchFamily="34" charset="0"/>
                <a:cs typeface="Arial" pitchFamily="34" charset="0"/>
              </a:rPr>
              <a:t> 		- 500 g de viande hachée </a:t>
            </a:r>
          </a:p>
          <a:p>
            <a:pPr>
              <a:buNone/>
            </a:pPr>
            <a:r>
              <a:rPr lang="fr-FR" sz="800" dirty="0" smtClean="0">
                <a:latin typeface="Arial" pitchFamily="34" charset="0"/>
                <a:cs typeface="Arial" pitchFamily="34" charset="0"/>
              </a:rPr>
              <a:t>	 		- 3 oignons</a:t>
            </a:r>
            <a:br>
              <a:rPr lang="fr-FR" sz="800" dirty="0" smtClean="0">
                <a:latin typeface="Arial" pitchFamily="34" charset="0"/>
                <a:cs typeface="Arial" pitchFamily="34" charset="0"/>
              </a:rPr>
            </a:br>
            <a:r>
              <a:rPr lang="fr-FR" sz="800" dirty="0" smtClean="0">
                <a:latin typeface="Arial" pitchFamily="34" charset="0"/>
                <a:cs typeface="Arial" pitchFamily="34" charset="0"/>
              </a:rPr>
              <a:t> 		- 3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- 250 g de crème fraîche épaisse</a:t>
            </a:r>
            <a:br>
              <a:rPr lang="fr-FR" sz="800" dirty="0" smtClean="0">
                <a:latin typeface="Arial" pitchFamily="34" charset="0"/>
                <a:cs typeface="Arial" pitchFamily="34" charset="0"/>
              </a:rPr>
            </a:br>
            <a:r>
              <a:rPr lang="fr-FR" sz="800" dirty="0" smtClean="0">
                <a:latin typeface="Arial" pitchFamily="34" charset="0"/>
                <a:cs typeface="Arial" pitchFamily="34" charset="0"/>
              </a:rPr>
              <a:t> 		- 200 ml de lait</a:t>
            </a:r>
            <a:br>
              <a:rPr lang="fr-FR" sz="800" dirty="0" smtClean="0">
                <a:latin typeface="Arial" pitchFamily="34" charset="0"/>
                <a:cs typeface="Arial" pitchFamily="34" charset="0"/>
              </a:rPr>
            </a:br>
            <a:r>
              <a:rPr lang="fr-FR" sz="800" dirty="0" smtClean="0">
                <a:latin typeface="Arial" pitchFamily="34" charset="0"/>
                <a:cs typeface="Arial" pitchFamily="34" charset="0"/>
              </a:rPr>
              <a:t> 		- huile,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de carvi </a:t>
            </a:r>
          </a:p>
          <a:p>
            <a:pPr>
              <a:buNone/>
            </a:pPr>
            <a:r>
              <a:rPr lang="fr-FR" sz="800" dirty="0" smtClean="0">
                <a:latin typeface="Arial" pitchFamily="34" charset="0"/>
                <a:cs typeface="Arial" pitchFamily="34" charset="0"/>
              </a:rPr>
              <a:t>			  (ou un peu de cumin moulu)</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oignons en dés et les faire revenir dans une sauteuse avec un peu d'huile et la viande hachée.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saisir la viande pendant 5 minutes avant d'ajouter le chou coupé en lanières.</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en tournant régulièrement pendant 5 à 10 minutes. </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sel, poivre et le carvi et disposer le mélange dans un plat allant au four. </a:t>
            </a:r>
            <a:br>
              <a:rPr lang="fr-FR" sz="800" dirty="0" smtClean="0">
                <a:latin typeface="Arial" pitchFamily="34" charset="0"/>
                <a:cs typeface="Arial" pitchFamily="34" charset="0"/>
              </a:rPr>
            </a:br>
            <a:r>
              <a:rPr lang="fr-FR" sz="800" dirty="0" smtClean="0">
                <a:latin typeface="Arial" pitchFamily="34" charset="0"/>
                <a:cs typeface="Arial" pitchFamily="34" charset="0"/>
              </a:rPr>
              <a:t>Battre les œufs dans un bol avec la crème et le lait, saler et verser l'appareil sur le chou. </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au four à 200°C (thermostat 6-7) pendant 40 min.</a:t>
            </a:r>
          </a:p>
          <a:p>
            <a:pPr>
              <a:buNone/>
            </a:pPr>
            <a:r>
              <a:rPr lang="fr-FR" sz="800" i="1" dirty="0" smtClean="0">
                <a:latin typeface="Arial" pitchFamily="34" charset="0"/>
                <a:cs typeface="Arial" pitchFamily="34" charset="0"/>
              </a:rPr>
              <a:t>	Variante : Remplacer la moitié de la crème par du vin blanc et ajouter du fromage râpé sur le dessus pour faire gratiner.</a:t>
            </a:r>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CHOU FARCI AVEC DU RIZ</a:t>
            </a:r>
          </a:p>
          <a:p>
            <a:pPr>
              <a:buNone/>
            </a:pPr>
            <a:r>
              <a:rPr lang="fr-FR" sz="600" dirty="0" smtClean="0">
                <a:solidFill>
                  <a:srgbClr val="402000"/>
                </a:solidFill>
                <a:latin typeface="Arial" pitchFamily="34" charset="0"/>
                <a:cs typeface="Arial" pitchFamily="34" charset="0"/>
              </a:rPr>
              <a:t>	Recette 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chou blanc moyen</a:t>
            </a:r>
          </a:p>
          <a:p>
            <a:pPr>
              <a:buNone/>
            </a:pPr>
            <a:r>
              <a:rPr lang="fr-FR" sz="800" dirty="0" smtClean="0">
                <a:latin typeface="Arial" pitchFamily="34" charset="0"/>
                <a:cs typeface="Arial" pitchFamily="34" charset="0"/>
              </a:rPr>
              <a:t>			- 2 gros oignons</a:t>
            </a:r>
          </a:p>
          <a:p>
            <a:pPr>
              <a:buNone/>
            </a:pPr>
            <a:r>
              <a:rPr lang="fr-FR" sz="800" dirty="0" smtClean="0">
                <a:latin typeface="Arial" pitchFamily="34" charset="0"/>
                <a:cs typeface="Arial" pitchFamily="34" charset="0"/>
              </a:rPr>
              <a:t>			- 80 g de riz</a:t>
            </a:r>
          </a:p>
          <a:p>
            <a:pPr>
              <a:buNone/>
            </a:pPr>
            <a:r>
              <a:rPr lang="fr-FR" sz="800" dirty="0" smtClean="0">
                <a:latin typeface="Arial" pitchFamily="34" charset="0"/>
                <a:cs typeface="Arial" pitchFamily="34" charset="0"/>
              </a:rPr>
              <a:t>			- 40 g de parmesan râpé</a:t>
            </a:r>
          </a:p>
          <a:p>
            <a:pPr>
              <a:buNone/>
            </a:pPr>
            <a:r>
              <a:rPr lang="fr-FR" sz="800" dirty="0" smtClean="0">
                <a:latin typeface="Arial" pitchFamily="34" charset="0"/>
                <a:cs typeface="Arial" pitchFamily="34" charset="0"/>
              </a:rPr>
              <a:t>			- ½ bouquet de persil</a:t>
            </a:r>
          </a:p>
          <a:p>
            <a:pPr>
              <a:buNone/>
            </a:pPr>
            <a:r>
              <a:rPr lang="fr-FR" sz="800" dirty="0" smtClean="0">
                <a:latin typeface="Arial" pitchFamily="34" charset="0"/>
                <a:cs typeface="Arial" pitchFamily="34" charset="0"/>
              </a:rPr>
              <a:t>			- 50 g de beurre</a:t>
            </a:r>
          </a:p>
          <a:p>
            <a:pPr>
              <a:buNone/>
            </a:pPr>
            <a:r>
              <a:rPr lang="fr-FR" sz="800" dirty="0" smtClean="0">
                <a:latin typeface="Arial" pitchFamily="34" charset="0"/>
                <a:cs typeface="Arial" pitchFamily="34" charset="0"/>
              </a:rPr>
              <a:t>			- 3 c. à s. d’huile d’olive</a:t>
            </a:r>
          </a:p>
          <a:p>
            <a:pPr>
              <a:buNone/>
            </a:pPr>
            <a:r>
              <a:rPr lang="fr-FR" sz="800" dirty="0" smtClean="0">
                <a:latin typeface="Arial" pitchFamily="34" charset="0"/>
                <a:cs typeface="Arial" pitchFamily="34" charset="0"/>
              </a:rPr>
              <a:t>			- 1 c. à s. de moutarde</a:t>
            </a:r>
          </a:p>
          <a:p>
            <a:pPr>
              <a:buNone/>
            </a:pPr>
            <a:r>
              <a:rPr lang="fr-FR" sz="800" dirty="0" smtClean="0">
                <a:latin typeface="Arial" pitchFamily="34" charset="0"/>
                <a:cs typeface="Arial" pitchFamily="34" charset="0"/>
              </a:rPr>
              <a:t>			- 1 c. à s. de vinaigre de cidre</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Cuire le riz 15 mn dans de l’eau bouillante salée. L’égoutter et le rincer à l’eau froide. Oter le trognon du chou et ébouillanter les feuilles 4 à 5 mn. Les égoutter et les rincer à l’eau froide. Hacher finement les oignons et les faire blondir dans une poêle avec le beurre. Les mélanger ensuite avec le riz et le persil haché.</a:t>
            </a:r>
          </a:p>
          <a:p>
            <a:pPr>
              <a:buNone/>
            </a:pPr>
            <a:r>
              <a:rPr lang="fr-FR" sz="800" dirty="0" smtClean="0">
                <a:latin typeface="Arial" pitchFamily="34" charset="0"/>
                <a:cs typeface="Arial" pitchFamily="34" charset="0"/>
              </a:rPr>
              <a:t>	Étaler quatre grandes feuilles de chou, les couvrir des plus petites et placer au centre la préparation à base de riz. Enrouler les feuilles et disposer ces quatre rouleaux dans un plat allant au four. Dans un bol, mélanger le sel, le poivre, le vinaigre, la moutarde et ajouter peu à peu l’huile d’olive. Verser cette sauce sur les rouleaux de chou, saupoudrer de parmesan et faire gratiner au four pendant 40 minutes. Ce plat peut être servi avec des pommes de terre en robe des champs.</a:t>
            </a:r>
            <a:endParaRPr lang="fr-FR" sz="800" dirty="0">
              <a:latin typeface="Arial" pitchFamily="34" charset="0"/>
              <a:cs typeface="Arial" pitchFamily="34" charset="0"/>
            </a:endParaRPr>
          </a:p>
        </p:txBody>
      </p:sp>
      <p:pic>
        <p:nvPicPr>
          <p:cNvPr id="10" name="Image 9" descr="chou-blanc.jpg"/>
          <p:cNvPicPr>
            <a:picLocks noChangeAspect="1"/>
          </p:cNvPicPr>
          <p:nvPr/>
        </p:nvPicPr>
        <p:blipFill>
          <a:blip r:embed="rId4" cstate="print"/>
          <a:stretch>
            <a:fillRect/>
          </a:stretch>
        </p:blipFill>
        <p:spPr>
          <a:xfrm>
            <a:off x="3419872" y="404664"/>
            <a:ext cx="1008000" cy="1008000"/>
          </a:xfrm>
          <a:prstGeom prst="rect">
            <a:avLst/>
          </a:prstGeom>
        </p:spPr>
      </p:pic>
      <p:pic>
        <p:nvPicPr>
          <p:cNvPr id="11" name="Image 10" descr="chou frisé.jpg"/>
          <p:cNvPicPr>
            <a:picLocks noChangeAspect="1"/>
          </p:cNvPicPr>
          <p:nvPr/>
        </p:nvPicPr>
        <p:blipFill>
          <a:blip r:embed="rId5" cstate="print"/>
          <a:stretch>
            <a:fillRect/>
          </a:stretch>
        </p:blipFill>
        <p:spPr>
          <a:xfrm>
            <a:off x="4355976" y="404664"/>
            <a:ext cx="1363149" cy="1008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 BLANC, VERT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CHOU BLANC ET CAROTTES EN SALADE</a:t>
            </a:r>
          </a:p>
          <a:p>
            <a:pPr>
              <a:buNone/>
            </a:pPr>
            <a:r>
              <a:rPr lang="fr-FR" sz="600" dirty="0" smtClean="0">
                <a:solidFill>
                  <a:srgbClr val="402000"/>
                </a:solidFill>
                <a:latin typeface="Arial" pitchFamily="34" charset="0"/>
                <a:cs typeface="Arial" pitchFamily="34" charset="0"/>
              </a:rPr>
              <a:t>	Recette 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¼ de chou blanc</a:t>
            </a:r>
          </a:p>
          <a:p>
            <a:pPr>
              <a:buNone/>
            </a:pPr>
            <a:r>
              <a:rPr lang="fr-FR" sz="800" dirty="0" smtClean="0">
                <a:latin typeface="Arial" pitchFamily="34" charset="0"/>
                <a:cs typeface="Arial" pitchFamily="34" charset="0"/>
              </a:rPr>
              <a:t>			- 2 carottes</a:t>
            </a:r>
          </a:p>
          <a:p>
            <a:pPr>
              <a:buNone/>
            </a:pPr>
            <a:r>
              <a:rPr lang="fr-FR" sz="800" dirty="0" smtClean="0">
                <a:latin typeface="Arial" pitchFamily="34" charset="0"/>
                <a:cs typeface="Arial" pitchFamily="34" charset="0"/>
              </a:rPr>
              <a:t>			- 3 bonnes c. à s. de mayonnaise</a:t>
            </a:r>
          </a:p>
          <a:p>
            <a:pPr>
              <a:buNone/>
            </a:pPr>
            <a:r>
              <a:rPr lang="fr-FR" sz="800" dirty="0" smtClean="0">
                <a:latin typeface="Arial" pitchFamily="34" charset="0"/>
                <a:cs typeface="Arial" pitchFamily="34" charset="0"/>
              </a:rPr>
              <a:t>			- 3 c. à s. de lait</a:t>
            </a:r>
          </a:p>
          <a:p>
            <a:pPr>
              <a:buNone/>
            </a:pPr>
            <a:r>
              <a:rPr lang="fr-FR" sz="800" dirty="0" smtClean="0">
                <a:latin typeface="Arial" pitchFamily="34" charset="0"/>
                <a:cs typeface="Arial" pitchFamily="34" charset="0"/>
              </a:rPr>
              <a:t>			- 2 c. à s. de vinaigre</a:t>
            </a:r>
          </a:p>
          <a:p>
            <a:pPr>
              <a:buNone/>
            </a:pPr>
            <a:r>
              <a:rPr lang="fr-FR" sz="800" dirty="0" smtClean="0">
                <a:latin typeface="Arial" pitchFamily="34" charset="0"/>
                <a:cs typeface="Arial" pitchFamily="34" charset="0"/>
              </a:rPr>
              <a:t>			- 2 c. à s. de sucre (facultatif)</a:t>
            </a:r>
          </a:p>
          <a:p>
            <a:pPr>
              <a:buNone/>
            </a:pPr>
            <a:r>
              <a:rPr lang="fr-FR" sz="800" dirty="0" smtClean="0">
                <a:latin typeface="Arial" pitchFamily="34" charset="0"/>
                <a:cs typeface="Arial" pitchFamily="34" charset="0"/>
              </a:rPr>
              <a:t>			- sel, poivre</a:t>
            </a:r>
          </a:p>
          <a:p>
            <a:pPr>
              <a:buNone/>
            </a:pPr>
            <a:r>
              <a:rPr lang="fr-FR" sz="800" dirty="0" smtClean="0">
                <a:latin typeface="Arial" pitchFamily="34" charset="0"/>
                <a:cs typeface="Arial" pitchFamily="34" charset="0"/>
              </a:rPr>
              <a:t>	Découper le chou en très fines lamelles. Puis peler et râper les carottes.</a:t>
            </a:r>
          </a:p>
          <a:p>
            <a:pPr>
              <a:buNone/>
            </a:pPr>
            <a:r>
              <a:rPr lang="fr-FR" sz="800" dirty="0" smtClean="0">
                <a:latin typeface="Arial" pitchFamily="34" charset="0"/>
                <a:cs typeface="Arial" pitchFamily="34" charset="0"/>
              </a:rPr>
              <a:t>	Mélanger au fouet tous les ingrédients de la sauce. Goûter et rectifier éventuellement l’assaisonnement : le mélange sucré, salé et acide doit être bien équilibré.</a:t>
            </a:r>
          </a:p>
          <a:p>
            <a:pPr>
              <a:buNone/>
            </a:pPr>
            <a:r>
              <a:rPr lang="fr-FR" sz="800" dirty="0" smtClean="0">
                <a:latin typeface="Arial" pitchFamily="34" charset="0"/>
                <a:cs typeface="Arial" pitchFamily="34" charset="0"/>
              </a:rPr>
              <a:t>	Assaisonner les légumes râpés et bien mélanger. Il est préférable de laisser reposer au frais 1 à 2 heures.</a:t>
            </a:r>
          </a:p>
          <a:p>
            <a:pPr>
              <a:buNone/>
            </a:pPr>
            <a:r>
              <a:rPr lang="fr-FR" sz="800" dirty="0" smtClean="0">
                <a:latin typeface="Arial" pitchFamily="34" charset="0"/>
                <a:cs typeface="Arial" pitchFamily="34" charset="0"/>
              </a:rPr>
              <a:t>	Variante : On peut agrémenter cette salade de pommes, de raisins secs, de noix, de dés de poulet…</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FRICASSÉE DE CHOU</a:t>
            </a:r>
          </a:p>
          <a:p>
            <a:pPr>
              <a:buNone/>
            </a:pPr>
            <a:r>
              <a:rPr lang="fr-FR" sz="600" dirty="0" smtClean="0">
                <a:solidFill>
                  <a:srgbClr val="402000"/>
                </a:solidFill>
                <a:latin typeface="Arial" pitchFamily="34" charset="0"/>
                <a:cs typeface="Arial" pitchFamily="34" charset="0"/>
              </a:rPr>
              <a:t>	Recette 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chou</a:t>
            </a:r>
          </a:p>
          <a:p>
            <a:pPr>
              <a:buNone/>
            </a:pPr>
            <a:r>
              <a:rPr lang="fr-FR" sz="800" dirty="0" smtClean="0">
                <a:latin typeface="Arial" pitchFamily="34" charset="0"/>
                <a:cs typeface="Arial" pitchFamily="34" charset="0"/>
              </a:rPr>
              <a:t>			- 1 oignon</a:t>
            </a:r>
          </a:p>
          <a:p>
            <a:pPr>
              <a:buNone/>
            </a:pPr>
            <a:r>
              <a:rPr lang="fr-FR" sz="800" dirty="0" smtClean="0">
                <a:latin typeface="Arial" pitchFamily="34" charset="0"/>
                <a:cs typeface="Arial" pitchFamily="34" charset="0"/>
              </a:rPr>
              <a:t>			- huile d’olive, sel et poivre.</a:t>
            </a:r>
          </a:p>
          <a:p>
            <a:pPr>
              <a:buNone/>
            </a:pPr>
            <a:r>
              <a:rPr lang="fr-FR" sz="800" dirty="0" smtClean="0">
                <a:latin typeface="Arial" pitchFamily="34" charset="0"/>
                <a:cs typeface="Arial" pitchFamily="34" charset="0"/>
              </a:rPr>
              <a:t>	Nettoyez et lavez le chou ; émincez-le. Essorez.</a:t>
            </a:r>
          </a:p>
          <a:p>
            <a:pPr>
              <a:buNone/>
            </a:pPr>
            <a:r>
              <a:rPr lang="fr-FR" sz="800" dirty="0" smtClean="0">
                <a:latin typeface="Arial" pitchFamily="34" charset="0"/>
                <a:cs typeface="Arial" pitchFamily="34" charset="0"/>
              </a:rPr>
              <a:t>	Couper l’oignon en fines lamelles.</a:t>
            </a:r>
          </a:p>
          <a:p>
            <a:pPr>
              <a:buNone/>
            </a:pPr>
            <a:r>
              <a:rPr lang="fr-FR" sz="800" dirty="0" smtClean="0">
                <a:latin typeface="Arial" pitchFamily="34" charset="0"/>
                <a:cs typeface="Arial" pitchFamily="34" charset="0"/>
              </a:rPr>
              <a:t>	Faites chauffer de l’huile dans une cocotte, ajoutez l’oignon et laisser rissoler. Ajoutez le chou, salez, poivrez, mélangez et faites cuire à l’étouffée une vingtaine de minutes.</a:t>
            </a:r>
          </a:p>
          <a:p>
            <a:pPr>
              <a:buNone/>
            </a:pPr>
            <a:r>
              <a:rPr lang="fr-FR" sz="800" dirty="0" smtClean="0">
                <a:latin typeface="Arial" pitchFamily="34" charset="0"/>
                <a:cs typeface="Arial" pitchFamily="34" charset="0"/>
              </a:rPr>
              <a:t>	Comme on ne rajoute pas d’eau, il faut mélanger assez souvent.</a:t>
            </a:r>
          </a:p>
          <a:p>
            <a:pPr>
              <a:buNone/>
            </a:pPr>
            <a:r>
              <a:rPr lang="fr-FR" sz="800" dirty="0" smtClean="0">
                <a:latin typeface="Arial" pitchFamily="34" charset="0"/>
                <a:cs typeface="Arial" pitchFamily="34" charset="0"/>
              </a:rPr>
              <a:t>	Vous pouvez dressez en garniture d’un rôti de porc par exemple.</a:t>
            </a:r>
          </a:p>
          <a:p>
            <a:pPr>
              <a:buNone/>
            </a:pP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CHOU À LA TOMATE</a:t>
            </a:r>
          </a:p>
          <a:p>
            <a:pPr>
              <a:buNone/>
            </a:pPr>
            <a:r>
              <a:rPr lang="fr-FR" sz="600" dirty="0" smtClean="0">
                <a:solidFill>
                  <a:srgbClr val="402000"/>
                </a:solidFill>
                <a:latin typeface="Arial" pitchFamily="34" charset="0"/>
                <a:cs typeface="Arial" pitchFamily="34" charset="0"/>
              </a:rPr>
              <a:t>	Recette 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- 1 chou </a:t>
            </a:r>
            <a:br>
              <a:rPr lang="fr-FR" sz="800" dirty="0" smtClean="0">
                <a:latin typeface="Arial" pitchFamily="34" charset="0"/>
                <a:cs typeface="Arial" pitchFamily="34" charset="0"/>
              </a:rPr>
            </a:br>
            <a:r>
              <a:rPr lang="fr-FR" sz="800" dirty="0" smtClean="0">
                <a:latin typeface="Arial" pitchFamily="34" charset="0"/>
                <a:cs typeface="Arial" pitchFamily="34" charset="0"/>
              </a:rPr>
              <a:t>		- 2 oignons </a:t>
            </a:r>
            <a:br>
              <a:rPr lang="fr-FR" sz="800" dirty="0" smtClean="0">
                <a:latin typeface="Arial" pitchFamily="34" charset="0"/>
                <a:cs typeface="Arial" pitchFamily="34" charset="0"/>
              </a:rPr>
            </a:br>
            <a:r>
              <a:rPr lang="fr-FR" sz="800" dirty="0" smtClean="0">
                <a:latin typeface="Arial" pitchFamily="34" charset="0"/>
                <a:cs typeface="Arial" pitchFamily="34" charset="0"/>
              </a:rPr>
              <a:t>		- 5 tomates pelées</a:t>
            </a:r>
            <a:br>
              <a:rPr lang="fr-FR" sz="800" dirty="0" smtClean="0">
                <a:latin typeface="Arial" pitchFamily="34" charset="0"/>
                <a:cs typeface="Arial" pitchFamily="34" charset="0"/>
              </a:rPr>
            </a:br>
            <a:r>
              <a:rPr lang="fr-FR" sz="800" dirty="0" smtClean="0">
                <a:latin typeface="Arial" pitchFamily="34" charset="0"/>
                <a:cs typeface="Arial" pitchFamily="34" charset="0"/>
              </a:rPr>
              <a:t>		- 2 gousses d’ail</a:t>
            </a:r>
            <a:br>
              <a:rPr lang="fr-FR" sz="800" dirty="0" smtClean="0">
                <a:latin typeface="Arial" pitchFamily="34" charset="0"/>
                <a:cs typeface="Arial" pitchFamily="34" charset="0"/>
              </a:rPr>
            </a:br>
            <a:r>
              <a:rPr lang="fr-FR" sz="800" dirty="0" smtClean="0">
                <a:latin typeface="Arial" pitchFamily="34" charset="0"/>
                <a:cs typeface="Arial" pitchFamily="34" charset="0"/>
              </a:rPr>
              <a:t>		- 1 feuille de laurier</a:t>
            </a:r>
            <a:br>
              <a:rPr lang="fr-FR" sz="800" dirty="0" smtClean="0">
                <a:latin typeface="Arial" pitchFamily="34" charset="0"/>
                <a:cs typeface="Arial" pitchFamily="34" charset="0"/>
              </a:rPr>
            </a:br>
            <a:r>
              <a:rPr lang="fr-FR" sz="800" dirty="0" smtClean="0">
                <a:latin typeface="Arial" pitchFamily="34" charset="0"/>
                <a:cs typeface="Arial" pitchFamily="34" charset="0"/>
              </a:rPr>
              <a:t>		- 1 branche de thym</a:t>
            </a:r>
            <a:br>
              <a:rPr lang="fr-FR" sz="800" dirty="0" smtClean="0">
                <a:latin typeface="Arial" pitchFamily="34" charset="0"/>
                <a:cs typeface="Arial" pitchFamily="34" charset="0"/>
              </a:rPr>
            </a:br>
            <a:r>
              <a:rPr lang="fr-FR" sz="800" dirty="0" smtClean="0">
                <a:latin typeface="Arial" pitchFamily="34" charset="0"/>
                <a:cs typeface="Arial" pitchFamily="34" charset="0"/>
              </a:rPr>
              <a:t>		- un peu de persil</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Nettoyer, effeuiller et émincer le chou puis peler et hacher l'ail et les oignons.</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cocotte, faire fondre l’oignon, puis ajouter l’ail, et enfin les tomates pelées. Mouiller avec un peu d’eau.</a:t>
            </a:r>
            <a:br>
              <a:rPr lang="fr-FR" sz="800" dirty="0" smtClean="0">
                <a:latin typeface="Arial" pitchFamily="34" charset="0"/>
                <a:cs typeface="Arial" pitchFamily="34" charset="0"/>
              </a:rPr>
            </a:br>
            <a:r>
              <a:rPr lang="fr-FR" sz="800" dirty="0" smtClean="0">
                <a:latin typeface="Arial" pitchFamily="34" charset="0"/>
                <a:cs typeface="Arial" pitchFamily="34" charset="0"/>
              </a:rPr>
              <a:t>Porter à ébullition puis incorporer le chou émincé, le thym, le persil, le laurier et le sel.</a:t>
            </a:r>
            <a:br>
              <a:rPr lang="fr-FR" sz="800" dirty="0" smtClean="0">
                <a:latin typeface="Arial" pitchFamily="34" charset="0"/>
                <a:cs typeface="Arial" pitchFamily="34" charset="0"/>
              </a:rPr>
            </a:br>
            <a:r>
              <a:rPr lang="fr-FR" sz="800" dirty="0" smtClean="0">
                <a:latin typeface="Arial" pitchFamily="34" charset="0"/>
                <a:cs typeface="Arial" pitchFamily="34" charset="0"/>
              </a:rPr>
              <a:t>Laisser mijoter environ 35 à 45  minutes à couvert à feu doux jusqu’à ce que le jus de cuisson soit presque totalement évaporé.</a:t>
            </a:r>
          </a:p>
          <a:p>
            <a:endParaRPr lang="fr-FR" sz="800" dirty="0">
              <a:latin typeface="Arial" pitchFamily="34" charset="0"/>
              <a:cs typeface="Arial" pitchFamily="34" charset="0"/>
            </a:endParaRPr>
          </a:p>
        </p:txBody>
      </p:sp>
      <p:pic>
        <p:nvPicPr>
          <p:cNvPr id="10" name="Image 9" descr="chou-blanc.jpg"/>
          <p:cNvPicPr>
            <a:picLocks noChangeAspect="1"/>
          </p:cNvPicPr>
          <p:nvPr/>
        </p:nvPicPr>
        <p:blipFill>
          <a:blip r:embed="rId4" cstate="print"/>
          <a:stretch>
            <a:fillRect/>
          </a:stretch>
        </p:blipFill>
        <p:spPr>
          <a:xfrm>
            <a:off x="3419872" y="404664"/>
            <a:ext cx="1008000" cy="1008000"/>
          </a:xfrm>
          <a:prstGeom prst="rect">
            <a:avLst/>
          </a:prstGeom>
        </p:spPr>
      </p:pic>
      <p:pic>
        <p:nvPicPr>
          <p:cNvPr id="11" name="Image 10" descr="chou frisé.jpg"/>
          <p:cNvPicPr>
            <a:picLocks noChangeAspect="1"/>
          </p:cNvPicPr>
          <p:nvPr/>
        </p:nvPicPr>
        <p:blipFill>
          <a:blip r:embed="rId5" cstate="print"/>
          <a:stretch>
            <a:fillRect/>
          </a:stretch>
        </p:blipFill>
        <p:spPr>
          <a:xfrm>
            <a:off x="4355976" y="404664"/>
            <a:ext cx="1363149" cy="1008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 BLANC, VERT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7</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chou-blanc.jpg"/>
          <p:cNvPicPr>
            <a:picLocks noChangeAspect="1"/>
          </p:cNvPicPr>
          <p:nvPr/>
        </p:nvPicPr>
        <p:blipFill>
          <a:blip r:embed="rId4" cstate="print"/>
          <a:stretch>
            <a:fillRect/>
          </a:stretch>
        </p:blipFill>
        <p:spPr>
          <a:xfrm>
            <a:off x="3419872" y="404664"/>
            <a:ext cx="1008000" cy="1008000"/>
          </a:xfrm>
          <a:prstGeom prst="rect">
            <a:avLst/>
          </a:prstGeom>
        </p:spPr>
      </p:pic>
      <p:pic>
        <p:nvPicPr>
          <p:cNvPr id="11" name="Image 10" descr="chou frisé.jpg"/>
          <p:cNvPicPr>
            <a:picLocks noChangeAspect="1"/>
          </p:cNvPicPr>
          <p:nvPr/>
        </p:nvPicPr>
        <p:blipFill>
          <a:blip r:embed="rId5" cstate="print"/>
          <a:stretch>
            <a:fillRect/>
          </a:stretch>
        </p:blipFill>
        <p:spPr>
          <a:xfrm>
            <a:off x="4355976" y="404664"/>
            <a:ext cx="1363149" cy="1008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2003</TotalTime>
  <Words>92</Words>
  <Application>Microsoft Office PowerPoint</Application>
  <PresentationFormat>Affichage à l'écran (4:3)</PresentationFormat>
  <Paragraphs>148</Paragraphs>
  <Slides>7</Slides>
  <Notes>6</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7</vt:i4>
      </vt:variant>
    </vt:vector>
  </HeadingPairs>
  <TitlesOfParts>
    <vt:vector size="9" baseType="lpstr">
      <vt:lpstr>Modèle - Bloc note</vt:lpstr>
      <vt:lpstr>Feuille de calcul</vt:lpstr>
      <vt:lpstr>  </vt:lpstr>
      <vt:lpstr>CHOU BLANC, VERT</vt:lpstr>
      <vt:lpstr>CHOU BLANC, VERT</vt:lpstr>
      <vt:lpstr>CHOU BLANC, VERT</vt:lpstr>
      <vt:lpstr>CHOU BLANC, VERT</vt:lpstr>
      <vt:lpstr>CHOU BLANC, VERT</vt:lpstr>
      <vt:lpstr>CHOU BLANC, VERT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Cathie</cp:lastModifiedBy>
  <cp:revision>56</cp:revision>
  <dcterms:created xsi:type="dcterms:W3CDTF">2011-06-13T09:41:35Z</dcterms:created>
  <dcterms:modified xsi:type="dcterms:W3CDTF">2013-11-21T16:07:59Z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