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259" r:id="rId2"/>
    <p:sldId id="258" r:id="rId3"/>
    <p:sldId id="260" r:id="rId4"/>
    <p:sldId id="261"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78" y="10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26/06/2012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CÉLERIS</a:t>
            </a:r>
            <a:endParaRPr lang="fr-FR" dirty="0"/>
          </a:p>
        </p:txBody>
      </p:sp>
      <p:pic>
        <p:nvPicPr>
          <p:cNvPr id="9" name="Picture 2"/>
          <p:cNvPicPr>
            <a:picLocks noChangeAspect="1" noChangeArrowheads="1"/>
          </p:cNvPicPr>
          <p:nvPr/>
        </p:nvPicPr>
        <p:blipFill>
          <a:blip r:embed="rId6" cstate="print"/>
          <a:srcRect/>
          <a:stretch>
            <a:fillRect/>
          </a:stretch>
        </p:blipFill>
        <p:spPr bwMode="auto">
          <a:xfrm>
            <a:off x="4283968" y="404664"/>
            <a:ext cx="1334634"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CÉLERIS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pic>
        <p:nvPicPr>
          <p:cNvPr id="5" name="Picture 2"/>
          <p:cNvPicPr>
            <a:picLocks noChangeAspect="1" noChangeArrowheads="1"/>
          </p:cNvPicPr>
          <p:nvPr/>
        </p:nvPicPr>
        <p:blipFill>
          <a:blip r:embed="rId4" cstate="print"/>
          <a:srcRect/>
          <a:stretch>
            <a:fillRect/>
          </a:stretch>
        </p:blipFill>
        <p:spPr bwMode="auto">
          <a:xfrm>
            <a:off x="5292080" y="476672"/>
            <a:ext cx="1334634" cy="1080000"/>
          </a:xfrm>
          <a:prstGeom prst="rect">
            <a:avLst/>
          </a:prstGeom>
          <a:noFill/>
          <a:ln w="9525">
            <a:noFill/>
            <a:miter lim="800000"/>
            <a:headEnd/>
            <a:tailEnd/>
          </a:ln>
        </p:spPr>
      </p:pic>
      <p:sp>
        <p:nvSpPr>
          <p:cNvPr id="8"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SOUFFLÉ DE CÉLERI  AU ROQUEFORT</a:t>
            </a:r>
            <a:endParaRPr lang="fr-FR" sz="800" dirty="0" smtClean="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Ingrédients : 	- 50 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- 60 g de farine</a:t>
            </a:r>
            <a:br>
              <a:rPr lang="fr-FR" sz="800" dirty="0" smtClean="0">
                <a:latin typeface="Arial" pitchFamily="34" charset="0"/>
                <a:cs typeface="Arial" pitchFamily="34" charset="0"/>
              </a:rPr>
            </a:br>
            <a:r>
              <a:rPr lang="fr-FR" sz="800" dirty="0" smtClean="0">
                <a:latin typeface="Arial" pitchFamily="34" charset="0"/>
                <a:cs typeface="Arial" pitchFamily="34" charset="0"/>
              </a:rPr>
              <a:t>		- 1/4 l de lait</a:t>
            </a:r>
            <a:br>
              <a:rPr lang="fr-FR" sz="800" dirty="0" smtClean="0">
                <a:latin typeface="Arial" pitchFamily="34" charset="0"/>
                <a:cs typeface="Arial" pitchFamily="34" charset="0"/>
              </a:rPr>
            </a:br>
            <a:r>
              <a:rPr lang="fr-FR" sz="800" dirty="0" smtClean="0">
                <a:latin typeface="Arial" pitchFamily="34" charset="0"/>
                <a:cs typeface="Arial" pitchFamily="34" charset="0"/>
              </a:rPr>
              <a:t>		- 400 g de purée  de céleri </a:t>
            </a:r>
          </a:p>
          <a:p>
            <a:pPr lvl="1">
              <a:spcBef>
                <a:spcPts val="0"/>
              </a:spcBef>
              <a:buNone/>
            </a:pPr>
            <a:r>
              <a:rPr lang="fr-FR" sz="400" dirty="0" smtClean="0">
                <a:latin typeface="Arial" pitchFamily="34" charset="0"/>
                <a:cs typeface="Arial" pitchFamily="34" charset="0"/>
              </a:rPr>
              <a:t>			- </a:t>
            </a:r>
            <a:r>
              <a:rPr lang="fr-FR" sz="800" dirty="0" smtClean="0">
                <a:latin typeface="Arial" pitchFamily="34" charset="0"/>
                <a:cs typeface="Arial" pitchFamily="34" charset="0"/>
              </a:rPr>
              <a:t>1 cuillère à soupe de roquefort </a:t>
            </a:r>
          </a:p>
          <a:p>
            <a:pPr>
              <a:spcBef>
                <a:spcPts val="0"/>
              </a:spcBef>
              <a:buNone/>
            </a:pPr>
            <a:r>
              <a:rPr lang="fr-FR" sz="800" dirty="0" smtClean="0">
                <a:latin typeface="Arial" pitchFamily="34" charset="0"/>
                <a:cs typeface="Arial" pitchFamily="34" charset="0"/>
              </a:rPr>
              <a:t>			- 6 œufs</a:t>
            </a:r>
            <a:br>
              <a:rPr lang="fr-FR" sz="800" dirty="0" smtClean="0">
                <a:latin typeface="Arial" pitchFamily="34" charset="0"/>
                <a:cs typeface="Arial" pitchFamily="34" charset="0"/>
              </a:rPr>
            </a:br>
            <a:r>
              <a:rPr lang="fr-FR" sz="800" dirty="0" smtClean="0">
                <a:latin typeface="Arial" pitchFamily="34" charset="0"/>
                <a:cs typeface="Arial" pitchFamily="34" charset="0"/>
              </a:rPr>
              <a:t>Faire une béchamel  avec le beurre, la farine et le lait.</a:t>
            </a:r>
            <a:br>
              <a:rPr lang="fr-FR" sz="800" dirty="0" smtClean="0">
                <a:latin typeface="Arial" pitchFamily="34" charset="0"/>
                <a:cs typeface="Arial" pitchFamily="34" charset="0"/>
              </a:rPr>
            </a:br>
            <a:r>
              <a:rPr lang="fr-FR" sz="800" dirty="0" smtClean="0">
                <a:latin typeface="Arial" pitchFamily="34" charset="0"/>
                <a:cs typeface="Arial" pitchFamily="34" charset="0"/>
              </a:rPr>
              <a:t>Hors du feu, ajouter la purée de céleri, le bleu écrasé à la fourchette, et les jaunes  d’œufs</a:t>
            </a:r>
            <a:br>
              <a:rPr lang="fr-FR" sz="800" dirty="0" smtClean="0">
                <a:latin typeface="Arial" pitchFamily="34" charset="0"/>
                <a:cs typeface="Arial" pitchFamily="34" charset="0"/>
              </a:rPr>
            </a:br>
            <a:r>
              <a:rPr lang="fr-FR" sz="800" dirty="0" smtClean="0">
                <a:latin typeface="Arial" pitchFamily="34" charset="0"/>
                <a:cs typeface="Arial" pitchFamily="34" charset="0"/>
              </a:rPr>
              <a:t>Saler et poivrer.</a:t>
            </a:r>
            <a:br>
              <a:rPr lang="fr-FR" sz="800" dirty="0" smtClean="0">
                <a:latin typeface="Arial" pitchFamily="34" charset="0"/>
                <a:cs typeface="Arial" pitchFamily="34" charset="0"/>
              </a:rPr>
            </a:br>
            <a:r>
              <a:rPr lang="fr-FR" sz="800" dirty="0" smtClean="0">
                <a:latin typeface="Arial" pitchFamily="34" charset="0"/>
                <a:cs typeface="Arial" pitchFamily="34" charset="0"/>
              </a:rPr>
              <a:t>Battre les blancs d'œufs en neige et les incorporer au mélange.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40 minutes à 180°C (thermostat 6).</a:t>
            </a:r>
          </a:p>
          <a:p>
            <a:pPr>
              <a:buNone/>
            </a:pPr>
            <a:r>
              <a:rPr lang="fr-FR" sz="800" dirty="0" smtClean="0">
                <a:latin typeface="Arial" pitchFamily="34" charset="0"/>
                <a:cs typeface="Arial" pitchFamily="34" charset="0"/>
              </a:rPr>
              <a:t> </a:t>
            </a:r>
          </a:p>
          <a:p>
            <a:r>
              <a:rPr lang="fr-FR" sz="800" b="1" dirty="0" smtClean="0">
                <a:latin typeface="Arial" pitchFamily="34" charset="0"/>
                <a:cs typeface="Arial" pitchFamily="34" charset="0"/>
              </a:rPr>
              <a:t>CHIPS DE CÉLERI</a:t>
            </a:r>
            <a:endParaRPr lang="fr-FR" sz="800" dirty="0" smtClean="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Ingrédients: 		- 1 céleri</a:t>
            </a:r>
            <a:br>
              <a:rPr lang="fr-FR" sz="800" dirty="0" smtClean="0">
                <a:latin typeface="Arial" pitchFamily="34" charset="0"/>
                <a:cs typeface="Arial" pitchFamily="34" charset="0"/>
              </a:rPr>
            </a:br>
            <a:r>
              <a:rPr lang="fr-FR" sz="800" dirty="0" smtClean="0">
                <a:latin typeface="Arial" pitchFamily="34" charset="0"/>
                <a:cs typeface="Arial" pitchFamily="34" charset="0"/>
              </a:rPr>
              <a:t> 		- sel</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de friture</a:t>
            </a:r>
            <a:br>
              <a:rPr lang="fr-FR" sz="800" dirty="0" smtClean="0">
                <a:latin typeface="Arial" pitchFamily="34" charset="0"/>
                <a:cs typeface="Arial" pitchFamily="34" charset="0"/>
              </a:rPr>
            </a:br>
            <a:r>
              <a:rPr lang="fr-FR" sz="800" dirty="0" smtClean="0">
                <a:latin typeface="Arial" pitchFamily="34" charset="0"/>
                <a:cs typeface="Arial" pitchFamily="34" charset="0"/>
              </a:rPr>
              <a:t>Ôtez la peau du céleri.</a:t>
            </a:r>
            <a:br>
              <a:rPr lang="fr-FR" sz="800" dirty="0" smtClean="0">
                <a:latin typeface="Arial" pitchFamily="34" charset="0"/>
                <a:cs typeface="Arial" pitchFamily="34" charset="0"/>
              </a:rPr>
            </a:br>
            <a:r>
              <a:rPr lang="fr-FR" sz="800" dirty="0" smtClean="0">
                <a:latin typeface="Arial" pitchFamily="34" charset="0"/>
                <a:cs typeface="Arial" pitchFamily="34" charset="0"/>
              </a:rPr>
              <a:t>Si vous possédez un robot électrique, prenez la lame qui découpe en rondelles. A défaut, vous munir d'une râpe manuelle, mais ce sera plus long car le céleri est un légume dur.</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frire vos rondelles dans une friteuse  jusqu'à coloration du céleri, c'est cuit ! Attention, la cuisson est très rapide.</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égoutter l'excédent de graisse (sur du papier absorbant), salez et mangez chaud.</a:t>
            </a:r>
          </a:p>
          <a:p>
            <a:pPr>
              <a:buNone/>
            </a:pPr>
            <a:endParaRPr lang="fr-FR" sz="800" dirty="0">
              <a:latin typeface="Arial" pitchFamily="34" charset="0"/>
              <a:cs typeface="Arial" pitchFamily="34" charset="0"/>
            </a:endParaRPr>
          </a:p>
          <a:p>
            <a:pPr>
              <a:buNone/>
            </a:pPr>
            <a:endParaRPr lang="fr-FR" sz="800" dirty="0">
              <a:latin typeface="Arial" pitchFamily="34" charset="0"/>
              <a:cs typeface="Arial" pitchFamily="34" charset="0"/>
            </a:endParaRPr>
          </a:p>
        </p:txBody>
      </p:sp>
      <p:sp>
        <p:nvSpPr>
          <p:cNvPr id="9"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PURÉE DE CÉLERI</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boule de céleri rave</a:t>
            </a:r>
            <a:br>
              <a:rPr lang="fr-FR" sz="800" dirty="0" smtClean="0">
                <a:latin typeface="Arial" pitchFamily="34" charset="0"/>
                <a:cs typeface="Arial" pitchFamily="34" charset="0"/>
              </a:rPr>
            </a:br>
            <a:r>
              <a:rPr lang="fr-FR" sz="800" dirty="0" smtClean="0">
                <a:latin typeface="Arial" pitchFamily="34" charset="0"/>
                <a:cs typeface="Arial" pitchFamily="34" charset="0"/>
              </a:rPr>
              <a:t> 		- 3 pommes de terre</a:t>
            </a:r>
          </a:p>
          <a:p>
            <a:pPr>
              <a:buNone/>
            </a:pPr>
            <a:r>
              <a:rPr lang="fr-FR" sz="800" dirty="0" smtClean="0">
                <a:latin typeface="Arial" pitchFamily="34" charset="0"/>
                <a:cs typeface="Arial" pitchFamily="34" charset="0"/>
              </a:rPr>
              <a:t>	 		- 75 g de raisins de Corinthe</a:t>
            </a:r>
            <a:br>
              <a:rPr lang="fr-FR" sz="800" dirty="0" smtClean="0">
                <a:latin typeface="Arial" pitchFamily="34" charset="0"/>
                <a:cs typeface="Arial" pitchFamily="34" charset="0"/>
              </a:rPr>
            </a:br>
            <a:r>
              <a:rPr lang="fr-FR" sz="800" dirty="0" smtClean="0">
                <a:latin typeface="Arial" pitchFamily="34" charset="0"/>
                <a:cs typeface="Arial" pitchFamily="34" charset="0"/>
              </a:rPr>
              <a:t> 		- 3 cuillères à soupe de crème fraîche</a:t>
            </a:r>
            <a:br>
              <a:rPr lang="fr-FR" sz="800" dirty="0" smtClean="0">
                <a:latin typeface="Arial" pitchFamily="34" charset="0"/>
                <a:cs typeface="Arial" pitchFamily="34" charset="0"/>
              </a:rPr>
            </a:br>
            <a:r>
              <a:rPr lang="fr-FR" sz="800" dirty="0" smtClean="0">
                <a:latin typeface="Arial" pitchFamily="34" charset="0"/>
                <a:cs typeface="Arial" pitchFamily="34" charset="0"/>
              </a:rPr>
              <a:t> 		- 2 pincées de noix de muscade râpée</a:t>
            </a:r>
            <a:br>
              <a:rPr lang="fr-FR" sz="800" dirty="0" smtClean="0">
                <a:latin typeface="Arial" pitchFamily="34" charset="0"/>
                <a:cs typeface="Arial" pitchFamily="34" charset="0"/>
              </a:rPr>
            </a:br>
            <a:r>
              <a:rPr lang="fr-FR" sz="800" dirty="0" smtClean="0">
                <a:latin typeface="Arial" pitchFamily="34" charset="0"/>
                <a:cs typeface="Arial" pitchFamily="34" charset="0"/>
              </a:rPr>
              <a:t> 		- 1 pincée de mélange aux 4 épices</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gonfler les raisins de Corinthe dans un bol d'eau tiède. Peler et détailler en petits cubes les pommes de terre et le céleri rave.</a:t>
            </a:r>
            <a:br>
              <a:rPr lang="fr-FR" sz="800" dirty="0" smtClean="0">
                <a:latin typeface="Arial" pitchFamily="34" charset="0"/>
                <a:cs typeface="Arial" pitchFamily="34" charset="0"/>
              </a:rPr>
            </a:br>
            <a:r>
              <a:rPr lang="fr-FR" sz="800" dirty="0" smtClean="0">
                <a:latin typeface="Arial" pitchFamily="34" charset="0"/>
                <a:cs typeface="Arial" pitchFamily="34" charset="0"/>
              </a:rPr>
              <a:t>Cuire les légumes pendant 15 min à l'eau bouillante salée. Les égoutter puis les passer au presse purée et rectifier l'assaisonnement.</a:t>
            </a:r>
            <a:br>
              <a:rPr lang="fr-FR" sz="800" dirty="0" smtClean="0">
                <a:latin typeface="Arial" pitchFamily="34" charset="0"/>
                <a:cs typeface="Arial" pitchFamily="34" charset="0"/>
              </a:rPr>
            </a:br>
            <a:r>
              <a:rPr lang="fr-FR" sz="800" dirty="0" smtClean="0">
                <a:latin typeface="Arial" pitchFamily="34" charset="0"/>
                <a:cs typeface="Arial" pitchFamily="34" charset="0"/>
              </a:rPr>
              <a:t>Incorporer la crème et bien mélanger le tout pour obtenir une purée bien crémeuse.</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un plat de service à chauffer au four. Y verser les raisins égouttés, puis parfumer de 2 pincées de noix de muscade et d'une de mélange aux 4 épices. Saler et poivrer.</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la purée et mélanger le tout. Déguster bien chaud. </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FLAN DE CÉLERI</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des Jardins de Lucie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céleri</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- 1 petite botte de persil</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Épluchez le céleri, coupez-le en morceaux. Faites le cuire à la vapeur ou à l’eau. Mixez-le afin d’en faire une purée. Incorporez les jaunes d’œufs montés en neige, le sel, le poivre et le persil finement ciselé. Passez au four à 210° (th.7) environ 30 mn. Servez rapidement et chaud.</a:t>
            </a:r>
          </a:p>
          <a:p>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CÉLERIS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pic>
        <p:nvPicPr>
          <p:cNvPr id="5" name="Picture 2"/>
          <p:cNvPicPr>
            <a:picLocks noChangeAspect="1" noChangeArrowheads="1"/>
          </p:cNvPicPr>
          <p:nvPr/>
        </p:nvPicPr>
        <p:blipFill>
          <a:blip r:embed="rId4" cstate="print"/>
          <a:srcRect/>
          <a:stretch>
            <a:fillRect/>
          </a:stretch>
        </p:blipFill>
        <p:spPr bwMode="auto">
          <a:xfrm>
            <a:off x="5292080" y="476672"/>
            <a:ext cx="1334634" cy="1080000"/>
          </a:xfrm>
          <a:prstGeom prst="rect">
            <a:avLst/>
          </a:prstGeom>
          <a:noFill/>
          <a:ln w="9525">
            <a:noFill/>
            <a:miter lim="800000"/>
            <a:headEnd/>
            <a:tailEnd/>
          </a:ln>
        </p:spPr>
      </p:pic>
      <p:sp>
        <p:nvSpPr>
          <p:cNvPr id="8"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ESCALOPES DE CÉLERI</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boule de céleri pour 2 personnes</a:t>
            </a:r>
          </a:p>
          <a:p>
            <a:pPr>
              <a:buNone/>
            </a:pPr>
            <a:r>
              <a:rPr lang="fr-FR" sz="800" dirty="0" smtClean="0">
                <a:latin typeface="Arial" pitchFamily="34" charset="0"/>
                <a:cs typeface="Arial" pitchFamily="34" charset="0"/>
              </a:rPr>
              <a:t> 			- huile de cuisson, sel et poivre</a:t>
            </a:r>
          </a:p>
          <a:p>
            <a:pPr>
              <a:buNone/>
            </a:pPr>
            <a:r>
              <a:rPr lang="fr-FR" sz="800" dirty="0" smtClean="0">
                <a:latin typeface="Arial" pitchFamily="34" charset="0"/>
                <a:cs typeface="Arial" pitchFamily="34" charset="0"/>
              </a:rPr>
              <a:t>	 		- panure : 1 œuf, farine et chapelure</a:t>
            </a:r>
          </a:p>
          <a:p>
            <a:pPr>
              <a:buNone/>
            </a:pPr>
            <a:r>
              <a:rPr lang="fr-FR" sz="800" dirty="0" smtClean="0">
                <a:latin typeface="Arial" pitchFamily="34" charset="0"/>
                <a:cs typeface="Arial" pitchFamily="34" charset="0"/>
              </a:rPr>
              <a:t>	Éplucher le céleri et le couper en rondelles d’1 cm d’épaisseur.</a:t>
            </a:r>
          </a:p>
          <a:p>
            <a:pPr>
              <a:buNone/>
            </a:pPr>
            <a:r>
              <a:rPr lang="fr-FR" sz="800" dirty="0" smtClean="0">
                <a:latin typeface="Arial" pitchFamily="34" charset="0"/>
                <a:cs typeface="Arial" pitchFamily="34" charset="0"/>
              </a:rPr>
              <a:t>	Le faire cuire 15 minutes environ  dans de l’eau bouillante salée.</a:t>
            </a:r>
          </a:p>
          <a:p>
            <a:pPr>
              <a:buNone/>
            </a:pPr>
            <a:r>
              <a:rPr lang="fr-FR" sz="800" dirty="0" smtClean="0">
                <a:latin typeface="Arial" pitchFamily="34" charset="0"/>
                <a:cs typeface="Arial" pitchFamily="34" charset="0"/>
              </a:rPr>
              <a:t>	Mettre à égoutter lorsque le céleri est encore croquant.</a:t>
            </a:r>
          </a:p>
          <a:p>
            <a:pPr>
              <a:buNone/>
            </a:pPr>
            <a:r>
              <a:rPr lang="fr-FR" sz="800" dirty="0" smtClean="0">
                <a:latin typeface="Arial" pitchFamily="34" charset="0"/>
                <a:cs typeface="Arial" pitchFamily="34" charset="0"/>
              </a:rPr>
              <a:t>	Dans 3 assiettes creuses, mettre séparément la farine, l’œuf battu et la chapelure.</a:t>
            </a:r>
          </a:p>
          <a:p>
            <a:pPr>
              <a:buNone/>
            </a:pPr>
            <a:r>
              <a:rPr lang="fr-FR" sz="800" dirty="0" smtClean="0">
                <a:latin typeface="Arial" pitchFamily="34" charset="0"/>
                <a:cs typeface="Arial" pitchFamily="34" charset="0"/>
              </a:rPr>
              <a:t>	Passer les tranches de céleri dans la farine, puis dans l’œuf et enfin dans la chapelure. Bien faire adhérer la panure.</a:t>
            </a:r>
          </a:p>
          <a:p>
            <a:pPr>
              <a:buNone/>
            </a:pPr>
            <a:r>
              <a:rPr lang="fr-FR" sz="800" dirty="0" smtClean="0">
                <a:latin typeface="Arial" pitchFamily="34" charset="0"/>
                <a:cs typeface="Arial" pitchFamily="34" charset="0"/>
              </a:rPr>
              <a:t>	Faites dorer les tranches dans une poêle.</a:t>
            </a:r>
          </a:p>
          <a:p>
            <a:pPr>
              <a:buNone/>
            </a:pPr>
            <a:r>
              <a:rPr lang="fr-FR" sz="800" dirty="0" smtClean="0">
                <a:latin typeface="Arial" pitchFamily="34" charset="0"/>
                <a:cs typeface="Arial" pitchFamily="34" charset="0"/>
              </a:rPr>
              <a:t>	Servir avec des pommes de terre et de la salade verte.</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CÉLERI –RAVE AU CITRON</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boule de céleri</a:t>
            </a:r>
          </a:p>
          <a:p>
            <a:pPr>
              <a:buNone/>
            </a:pPr>
            <a:r>
              <a:rPr lang="fr-FR" sz="800" dirty="0" smtClean="0">
                <a:latin typeface="Arial" pitchFamily="34" charset="0"/>
                <a:cs typeface="Arial" pitchFamily="34" charset="0"/>
              </a:rPr>
              <a:t>			- 1 citron</a:t>
            </a:r>
          </a:p>
          <a:p>
            <a:pPr>
              <a:buNone/>
            </a:pPr>
            <a:r>
              <a:rPr lang="fr-FR" sz="800" dirty="0" smtClean="0">
                <a:latin typeface="Arial" pitchFamily="34" charset="0"/>
                <a:cs typeface="Arial" pitchFamily="34" charset="0"/>
              </a:rPr>
              <a:t>			- 2 jaunes d’œufs</a:t>
            </a:r>
          </a:p>
          <a:p>
            <a:pPr>
              <a:buNone/>
            </a:pPr>
            <a:r>
              <a:rPr lang="fr-FR" sz="800" dirty="0" smtClean="0">
                <a:latin typeface="Arial" pitchFamily="34" charset="0"/>
                <a:cs typeface="Arial" pitchFamily="34" charset="0"/>
              </a:rPr>
              <a:t>			- 2 verres d’eau</a:t>
            </a:r>
          </a:p>
          <a:p>
            <a:pPr>
              <a:buNone/>
            </a:pPr>
            <a:r>
              <a:rPr lang="fr-FR" sz="800" dirty="0" smtClean="0">
                <a:latin typeface="Arial" pitchFamily="34" charset="0"/>
                <a:cs typeface="Arial" pitchFamily="34" charset="0"/>
              </a:rPr>
              <a:t>			- 4 c. à s. de beurre</a:t>
            </a:r>
          </a:p>
          <a:p>
            <a:pPr>
              <a:buNone/>
            </a:pPr>
            <a:r>
              <a:rPr lang="fr-FR" sz="800" dirty="0" smtClean="0">
                <a:latin typeface="Arial" pitchFamily="34" charset="0"/>
                <a:cs typeface="Arial" pitchFamily="34" charset="0"/>
              </a:rPr>
              <a:t>			- un peu de cerfeuil, sel et poivre.</a:t>
            </a:r>
          </a:p>
          <a:p>
            <a:pPr>
              <a:buNone/>
            </a:pPr>
            <a:r>
              <a:rPr lang="fr-FR" sz="800" dirty="0" smtClean="0">
                <a:latin typeface="Arial" pitchFamily="34" charset="0"/>
                <a:cs typeface="Arial" pitchFamily="34" charset="0"/>
              </a:rPr>
              <a:t>	Couper le céleri en tranches et le mettre à dorer dans le beurre. Ajouter l’eau, le sel et le poivre. Couvrir et laisser mijoter à feu doux durant 30 mn. Battre les 2 jaunes d’œufs et les diluer avec le jus de citron et un peu de bouillon de céleri. Verser le tout sur le céleri et laisser épaissir en remuant. Server parsemé de cerfeuil.</a:t>
            </a:r>
          </a:p>
          <a:p>
            <a:pPr>
              <a:buNone/>
            </a:pPr>
            <a:endParaRPr lang="fr-FR" sz="800" dirty="0" smtClean="0">
              <a:latin typeface="Arial" pitchFamily="34" charset="0"/>
              <a:cs typeface="Arial" pitchFamily="34" charset="0"/>
            </a:endParaRPr>
          </a:p>
          <a:p>
            <a:endParaRPr lang="fr-FR" sz="800" b="1" dirty="0" smtClean="0">
              <a:latin typeface="Arial" pitchFamily="34" charset="0"/>
              <a:cs typeface="Arial" pitchFamily="34" charset="0"/>
            </a:endParaRPr>
          </a:p>
          <a:p>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a:p>
            <a:pPr>
              <a:buNone/>
            </a:pPr>
            <a:endParaRPr lang="fr-FR" sz="800" dirty="0">
              <a:latin typeface="Arial" pitchFamily="34" charset="0"/>
              <a:cs typeface="Arial" pitchFamily="34" charset="0"/>
            </a:endParaRPr>
          </a:p>
        </p:txBody>
      </p:sp>
      <p:sp>
        <p:nvSpPr>
          <p:cNvPr id="9"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GRATIN DE CÉLERI-RAVE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- 500 g de céleri-rave</a:t>
            </a:r>
          </a:p>
          <a:p>
            <a:pPr>
              <a:buNone/>
            </a:pPr>
            <a:r>
              <a:rPr lang="fr-FR" sz="800" dirty="0" smtClean="0">
                <a:latin typeface="Arial" pitchFamily="34" charset="0"/>
                <a:cs typeface="Arial" pitchFamily="34" charset="0"/>
              </a:rPr>
              <a:t>			- 200 g pommes de terre</a:t>
            </a:r>
          </a:p>
          <a:p>
            <a:pPr>
              <a:buNone/>
            </a:pPr>
            <a:r>
              <a:rPr lang="fr-FR" sz="800" dirty="0" smtClean="0">
                <a:latin typeface="Arial" pitchFamily="34" charset="0"/>
                <a:cs typeface="Arial" pitchFamily="34" charset="0"/>
              </a:rPr>
              <a:t>			- 100 g d’oignons</a:t>
            </a:r>
          </a:p>
          <a:p>
            <a:pPr>
              <a:buNone/>
            </a:pPr>
            <a:r>
              <a:rPr lang="fr-FR" sz="800" dirty="0" smtClean="0">
                <a:latin typeface="Arial" pitchFamily="34" charset="0"/>
                <a:cs typeface="Arial" pitchFamily="34" charset="0"/>
              </a:rPr>
              <a:t>			- thym, persil, laurier</a:t>
            </a:r>
          </a:p>
          <a:p>
            <a:pPr>
              <a:buNone/>
            </a:pPr>
            <a:r>
              <a:rPr lang="fr-FR" sz="800" dirty="0" smtClean="0">
                <a:latin typeface="Arial" pitchFamily="34" charset="0"/>
                <a:cs typeface="Arial" pitchFamily="34" charset="0"/>
              </a:rPr>
              <a:t>			- 1 c. à c. graines de fenouil</a:t>
            </a:r>
          </a:p>
          <a:p>
            <a:pPr>
              <a:buNone/>
            </a:pPr>
            <a:r>
              <a:rPr lang="fr-FR" sz="800" dirty="0" smtClean="0">
                <a:latin typeface="Arial" pitchFamily="34" charset="0"/>
                <a:cs typeface="Arial" pitchFamily="34" charset="0"/>
              </a:rPr>
              <a:t>			- 1 c. à c. graines de coriandre</a:t>
            </a:r>
          </a:p>
          <a:p>
            <a:pPr>
              <a:buNone/>
            </a:pPr>
            <a:r>
              <a:rPr lang="fr-FR" sz="800" dirty="0" smtClean="0">
                <a:latin typeface="Arial" pitchFamily="34" charset="0"/>
                <a:cs typeface="Arial" pitchFamily="34" charset="0"/>
              </a:rPr>
              <a:t>			- 1 c. à c. de noix de muscade</a:t>
            </a:r>
          </a:p>
          <a:p>
            <a:pPr>
              <a:buNone/>
            </a:pPr>
            <a:r>
              <a:rPr lang="fr-FR" sz="800" dirty="0" smtClean="0">
                <a:latin typeface="Arial" pitchFamily="34" charset="0"/>
                <a:cs typeface="Arial" pitchFamily="34" charset="0"/>
              </a:rPr>
              <a:t>			- 2 jaunes d’œufs</a:t>
            </a:r>
          </a:p>
          <a:p>
            <a:pPr>
              <a:buNone/>
            </a:pPr>
            <a:r>
              <a:rPr lang="fr-FR" sz="800" dirty="0" smtClean="0">
                <a:latin typeface="Arial" pitchFamily="34" charset="0"/>
                <a:cs typeface="Arial" pitchFamily="34" charset="0"/>
              </a:rPr>
              <a:t>			- 4 c. à s. de crème fraîche</a:t>
            </a:r>
          </a:p>
          <a:p>
            <a:pPr>
              <a:buNone/>
            </a:pPr>
            <a:r>
              <a:rPr lang="fr-FR" sz="800" dirty="0" smtClean="0">
                <a:latin typeface="Arial" pitchFamily="34" charset="0"/>
                <a:cs typeface="Arial" pitchFamily="34" charset="0"/>
              </a:rPr>
              <a:t>			- 80 g de gruyère râpé ou comté</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Éplucher les légumes. Les couper en quartiers. Dans un autocuiseur, verser 2 verres d’eau, le bouquet garni, le fenouil et la coriandre. Disposer les légumes dans le panier métallique. Fermer et laisser cuire 10 mn après la mise en rotation de la soupape. </a:t>
            </a:r>
            <a:br>
              <a:rPr lang="fr-FR" sz="800" dirty="0" smtClean="0">
                <a:latin typeface="Arial" pitchFamily="34" charset="0"/>
                <a:cs typeface="Arial" pitchFamily="34" charset="0"/>
              </a:rPr>
            </a:br>
            <a:r>
              <a:rPr lang="fr-FR" sz="800" dirty="0" smtClean="0">
                <a:latin typeface="Arial" pitchFamily="34" charset="0"/>
                <a:cs typeface="Arial" pitchFamily="34" charset="0"/>
              </a:rPr>
              <a:t>Passer les légumes au moulin à légumes.</a:t>
            </a:r>
          </a:p>
          <a:p>
            <a:pPr>
              <a:buNone/>
            </a:pPr>
            <a:r>
              <a:rPr lang="fr-FR" sz="800" dirty="0" smtClean="0">
                <a:latin typeface="Arial" pitchFamily="34" charset="0"/>
                <a:cs typeface="Arial" pitchFamily="34" charset="0"/>
              </a:rPr>
              <a:t>	Dans un bol, mélanger les jaunes d’œufs avec la crème et la muscade. Assaisonner. Ajouter à la purée de légumes, bien mélanger et verser dans un plat à gratin. Recouvrir de gruyère râpé. Laisser gratiner 10 minutes sous le gril du four.</a:t>
            </a:r>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CÉLERIS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pic>
        <p:nvPicPr>
          <p:cNvPr id="5" name="Picture 2"/>
          <p:cNvPicPr>
            <a:picLocks noChangeAspect="1" noChangeArrowheads="1"/>
          </p:cNvPicPr>
          <p:nvPr/>
        </p:nvPicPr>
        <p:blipFill>
          <a:blip r:embed="rId4" cstate="print"/>
          <a:srcRect/>
          <a:stretch>
            <a:fillRect/>
          </a:stretch>
        </p:blipFill>
        <p:spPr bwMode="auto">
          <a:xfrm>
            <a:off x="5292080" y="476672"/>
            <a:ext cx="1334634" cy="1080000"/>
          </a:xfrm>
          <a:prstGeom prst="rect">
            <a:avLst/>
          </a:prstGeom>
          <a:noFill/>
          <a:ln w="9525">
            <a:noFill/>
            <a:miter lim="800000"/>
            <a:headEnd/>
            <a:tailEnd/>
          </a:ln>
        </p:spPr>
      </p:pic>
      <p:sp>
        <p:nvSpPr>
          <p:cNvPr id="8"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a:p>
            <a:pPr>
              <a:buNone/>
            </a:pPr>
            <a:endParaRPr lang="fr-FR" sz="800" dirty="0">
              <a:latin typeface="Arial" pitchFamily="34" charset="0"/>
              <a:cs typeface="Arial" pitchFamily="34" charset="0"/>
            </a:endParaRPr>
          </a:p>
        </p:txBody>
      </p:sp>
      <p:sp>
        <p:nvSpPr>
          <p:cNvPr id="9"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1891</TotalTime>
  <Words>27</Words>
  <Application>Microsoft Office PowerPoint</Application>
  <PresentationFormat>Affichage à l'écran (4:3)</PresentationFormat>
  <Paragraphs>69</Paragraphs>
  <Slides>4</Slides>
  <Notes>3</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4</vt:i4>
      </vt:variant>
    </vt:vector>
  </HeadingPairs>
  <TitlesOfParts>
    <vt:vector size="7" baseType="lpstr">
      <vt:lpstr>Modèle - Bloc note</vt:lpstr>
      <vt:lpstr>Feuille Microsoft Office Excel</vt:lpstr>
      <vt:lpstr>Feuille de calcul</vt:lpstr>
      <vt:lpstr>  </vt:lpstr>
      <vt:lpstr>CÉLERIS</vt:lpstr>
      <vt:lpstr>CÉLERIS</vt:lpstr>
      <vt:lpstr>CÉLERIS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45</cp:revision>
  <dcterms:created xsi:type="dcterms:W3CDTF">2011-06-13T09:41:35Z</dcterms:created>
  <dcterms:modified xsi:type="dcterms:W3CDTF">2012-06-26T21:16:11Z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