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5"/>
  </p:notesMasterIdLst>
  <p:handoutMasterIdLst>
    <p:handoutMasterId r:id="rId6"/>
  </p:handoutMasterIdLst>
  <p:sldIdLst>
    <p:sldId id="259" r:id="rId2"/>
    <p:sldId id="258" r:id="rId3"/>
    <p:sldId id="260" r:id="rId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44" autoAdjust="0"/>
    <p:restoredTop sz="90857" autoAdjust="0"/>
  </p:normalViewPr>
  <p:slideViewPr>
    <p:cSldViewPr>
      <p:cViewPr>
        <p:scale>
          <a:sx n="150" d="100"/>
          <a:sy n="150" d="100"/>
        </p:scale>
        <p:origin x="-7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478"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FAF540-3E3E-4EB2-A7E0-23F9C0BEBF2D}" type="datetimeFigureOut">
              <a:rPr lang="fr-FR" smtClean="0"/>
              <a:pPr/>
              <a:t>02/07/2012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DA53A1-323B-4A31-AC57-C06738941AA0}" type="slidenum">
              <a:rPr lang="fr-FR" smtClean="0"/>
              <a:pPr/>
              <a:t>‹N°›</a:t>
            </a:fld>
            <a:endParaRPr 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59331E-9FDB-40EA-8C3A-C1621C29DADF}" type="slidenum">
              <a:rPr lang="fr-FR"/>
              <a:pPr/>
              <a:t>‹N°›</a:t>
            </a:fld>
            <a:endParaRPr lang="fr-FR"/>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872538" cy="6858000"/>
            <a:chOff x="0" y="0"/>
            <a:chExt cx="5589" cy="4320"/>
          </a:xfrm>
        </p:grpSpPr>
        <p:sp>
          <p:nvSpPr>
            <p:cNvPr id="3075" name="Rectangle 3"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fr-FR"/>
            </a:p>
          </p:txBody>
        </p:sp>
        <p:pic>
          <p:nvPicPr>
            <p:cNvPr id="3076" name="Picture 4" descr="A:\minispir.GIF"/>
            <p:cNvPicPr>
              <a:picLocks noChangeAspect="1" noChangeArrowheads="1"/>
            </p:cNvPicPr>
            <p:nvPr/>
          </p:nvPicPr>
          <p:blipFill>
            <a:blip r:embed="rId3" cstate="print"/>
            <a:srcRect/>
            <a:stretch>
              <a:fillRect/>
            </a:stretch>
          </p:blipFill>
          <p:spPr bwMode="ltGray">
            <a:xfrm>
              <a:off x="0" y="0"/>
              <a:ext cx="670" cy="4320"/>
            </a:xfrm>
            <a:prstGeom prst="rect">
              <a:avLst/>
            </a:prstGeom>
            <a:noFill/>
          </p:spPr>
        </p:pic>
      </p:grpSp>
      <p:sp>
        <p:nvSpPr>
          <p:cNvPr id="3077" name="Rectangle 5"/>
          <p:cNvSpPr>
            <a:spLocks noGrp="1" noChangeArrowheads="1"/>
          </p:cNvSpPr>
          <p:nvPr>
            <p:ph type="ctrTitle"/>
          </p:nvPr>
        </p:nvSpPr>
        <p:spPr>
          <a:xfrm>
            <a:off x="962025" y="1925638"/>
            <a:ext cx="7772400" cy="1143000"/>
          </a:xfrm>
        </p:spPr>
        <p:txBody>
          <a:bodyPr/>
          <a:lstStyle>
            <a:lvl1pPr algn="ctr">
              <a:defRPr/>
            </a:lvl1pPr>
          </a:lstStyle>
          <a:p>
            <a:r>
              <a:rPr lang="fr-FR" smtClean="0"/>
              <a:t>Cliquez pour modifier le style du titre</a:t>
            </a:r>
            <a:endParaRPr lang="fr-FR"/>
          </a:p>
        </p:txBody>
      </p:sp>
      <p:sp>
        <p:nvSpPr>
          <p:cNvPr id="3078" name="Rectangle 6"/>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solidFill>
                  <a:schemeClr val="bg2"/>
                </a:solidFill>
              </a:defRPr>
            </a:lvl1pPr>
          </a:lstStyle>
          <a:p>
            <a:r>
              <a:rPr lang="fr-FR" smtClean="0"/>
              <a:t>Cliquez pour modifier le style des sous-titres du masque</a:t>
            </a:r>
            <a:endParaRPr lang="fr-FR"/>
          </a:p>
        </p:txBody>
      </p:sp>
      <p:sp>
        <p:nvSpPr>
          <p:cNvPr id="3079" name="Rectangle 7"/>
          <p:cNvSpPr>
            <a:spLocks noGrp="1" noChangeArrowheads="1"/>
          </p:cNvSpPr>
          <p:nvPr>
            <p:ph type="dt" sz="half" idx="2"/>
          </p:nvPr>
        </p:nvSpPr>
        <p:spPr>
          <a:xfrm>
            <a:off x="962025" y="6100763"/>
            <a:ext cx="1905000" cy="457200"/>
          </a:xfrm>
        </p:spPr>
        <p:txBody>
          <a:bodyPr/>
          <a:lstStyle>
            <a:lvl1pPr eaLnBrk="1" hangingPunct="1">
              <a:defRPr>
                <a:solidFill>
                  <a:srgbClr val="A08366"/>
                </a:solidFill>
              </a:defRPr>
            </a:lvl1pPr>
          </a:lstStyle>
          <a:p>
            <a:endParaRPr lang="fr-FR"/>
          </a:p>
        </p:txBody>
      </p:sp>
      <p:sp>
        <p:nvSpPr>
          <p:cNvPr id="3080" name="Rectangle 8"/>
          <p:cNvSpPr>
            <a:spLocks noGrp="1" noChangeArrowheads="1"/>
          </p:cNvSpPr>
          <p:nvPr>
            <p:ph type="ftr" sz="quarter" idx="3"/>
          </p:nvPr>
        </p:nvSpPr>
        <p:spPr>
          <a:xfrm>
            <a:off x="3400425" y="6100763"/>
            <a:ext cx="2895600" cy="457200"/>
          </a:xfrm>
        </p:spPr>
        <p:txBody>
          <a:bodyPr/>
          <a:lstStyle>
            <a:lvl1pPr eaLnBrk="1" hangingPunct="1">
              <a:defRPr>
                <a:solidFill>
                  <a:srgbClr val="A08366"/>
                </a:solidFill>
              </a:defRPr>
            </a:lvl1pPr>
          </a:lstStyle>
          <a:p>
            <a:endParaRPr lang="fr-FR"/>
          </a:p>
        </p:txBody>
      </p:sp>
      <p:sp>
        <p:nvSpPr>
          <p:cNvPr id="3081" name="Rectangle 9"/>
          <p:cNvSpPr>
            <a:spLocks noGrp="1" noChangeArrowheads="1"/>
          </p:cNvSpPr>
          <p:nvPr>
            <p:ph type="sldNum" sz="quarter" idx="4"/>
          </p:nvPr>
        </p:nvSpPr>
        <p:spPr>
          <a:xfrm>
            <a:off x="6829425" y="6100763"/>
            <a:ext cx="1905000" cy="457200"/>
          </a:xfrm>
        </p:spPr>
        <p:txBody>
          <a:bodyPr/>
          <a:lstStyle>
            <a:lvl1pPr eaLnBrk="1" hangingPunct="1">
              <a:defRPr>
                <a:solidFill>
                  <a:srgbClr val="A08366"/>
                </a:solidFill>
              </a:defRPr>
            </a:lvl1pPr>
          </a:lstStyle>
          <a:p>
            <a:fld id="{8669A6FE-ECD9-40CE-B4B5-95B32A9099E3}"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D7615CBD-C416-4FFA-9047-0B8E484EE6A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457200"/>
            <a:ext cx="1943100" cy="5486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990600" y="457200"/>
            <a:ext cx="56769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B5FE0178-2260-4096-BA80-7A9EC9FE6B9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551F575D-A83C-4078-944E-7C598021164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13AA6831-6149-4EE6-B535-EE245FA179E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2A2363DF-7F9D-4232-AD20-F4C72F26FB1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8D5123FD-E96E-498B-8950-3986938B1CD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7B38C24E-ED60-4642-8E1B-2DF85F0106E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6BB0DB72-A1CC-46A7-8F63-CEE3645F149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0ACF784E-16DE-4989-8820-11942A6C714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9094965F-4587-465A-82A6-BE8E043386C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872538" cy="6858000"/>
            <a:chOff x="0" y="0"/>
            <a:chExt cx="5589" cy="4320"/>
          </a:xfrm>
        </p:grpSpPr>
        <p:sp>
          <p:nvSpPr>
            <p:cNvPr id="2051"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endParaRPr lang="fr-FR"/>
            </a:p>
          </p:txBody>
        </p:sp>
        <p:pic>
          <p:nvPicPr>
            <p:cNvPr id="2052" name="Picture 4" descr="A:\minispir.GIF"/>
            <p:cNvPicPr>
              <a:picLocks noChangeAspect="1" noChangeArrowheads="1"/>
            </p:cNvPicPr>
            <p:nvPr/>
          </p:nvPicPr>
          <p:blipFill>
            <a:blip r:embed="rId13" cstate="print"/>
            <a:srcRect/>
            <a:stretch>
              <a:fillRect/>
            </a:stretch>
          </p:blipFill>
          <p:spPr bwMode="ltGray">
            <a:xfrm>
              <a:off x="0" y="0"/>
              <a:ext cx="670" cy="4320"/>
            </a:xfrm>
            <a:prstGeom prst="rect">
              <a:avLst/>
            </a:prstGeom>
            <a:noFill/>
          </p:spPr>
        </p:pic>
        <p:sp>
          <p:nvSpPr>
            <p:cNvPr id="2053"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endParaRPr lang="fr-FR"/>
            </a:p>
          </p:txBody>
        </p:sp>
      </p:grpSp>
      <p:sp>
        <p:nvSpPr>
          <p:cNvPr id="2054"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2055"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056"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50000"/>
              </a:spcBef>
              <a:defRPr sz="1400">
                <a:solidFill>
                  <a:schemeClr val="bg2"/>
                </a:solidFill>
              </a:defRPr>
            </a:lvl1pPr>
          </a:lstStyle>
          <a:p>
            <a:endParaRPr lang="fr-FR"/>
          </a:p>
        </p:txBody>
      </p:sp>
      <p:sp>
        <p:nvSpPr>
          <p:cNvPr id="2057"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a:solidFill>
                  <a:schemeClr val="bg2"/>
                </a:solidFill>
              </a:defRPr>
            </a:lvl1pPr>
          </a:lstStyle>
          <a:p>
            <a:endParaRPr lang="fr-FR"/>
          </a:p>
        </p:txBody>
      </p:sp>
      <p:sp>
        <p:nvSpPr>
          <p:cNvPr id="2058"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50000"/>
              </a:spcBef>
              <a:defRPr sz="1400">
                <a:solidFill>
                  <a:schemeClr val="bg2"/>
                </a:solidFill>
              </a:defRPr>
            </a:lvl1pPr>
          </a:lstStyle>
          <a:p>
            <a:fld id="{90A697F9-3A7F-4E2F-95C7-EE3F3C42912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2pPr>
      <a:lvl3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3pPr>
      <a:lvl4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4pPr>
      <a:lvl5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5pPr>
      <a:lvl6pPr marL="4572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6pPr>
      <a:lvl7pPr marL="9144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7pPr>
      <a:lvl8pPr marL="13716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8pPr>
      <a:lvl9pPr marL="18288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cs typeface="+mn-cs"/>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cs typeface="+mn-cs"/>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Feuille_Microsoft_Office_Excel1.xls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package" Target="../embeddings/Feuille_Microsoft_Office_Excel2.xlsx"/></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1600" y="404664"/>
            <a:ext cx="7772400" cy="1800200"/>
          </a:xfrm>
        </p:spPr>
        <p:txBody>
          <a:bodyPr/>
          <a:lstStyle/>
          <a:p>
            <a:pPr algn="r"/>
            <a:r>
              <a:rPr lang="fr-FR" sz="2400" dirty="0" smtClean="0">
                <a:latin typeface="Arial" pitchFamily="34" charset="0"/>
                <a:cs typeface="Arial" pitchFamily="34" charset="0"/>
              </a:rPr>
              <a:t/>
            </a:r>
            <a:br>
              <a:rPr lang="fr-FR" sz="2400" dirty="0" smtClean="0">
                <a:latin typeface="Arial" pitchFamily="34" charset="0"/>
                <a:cs typeface="Arial" pitchFamily="34" charset="0"/>
              </a:rPr>
            </a:br>
            <a:r>
              <a:rPr lang="fr-FR" dirty="0" smtClean="0"/>
              <a:t/>
            </a:r>
            <a:br>
              <a:rPr lang="fr-FR" dirty="0" smtClean="0"/>
            </a:br>
            <a:endParaRPr lang="fr-FR" dirty="0"/>
          </a:p>
        </p:txBody>
      </p:sp>
      <p:sp>
        <p:nvSpPr>
          <p:cNvPr id="4" name="Espace réservé du numéro de diapositive 3"/>
          <p:cNvSpPr>
            <a:spLocks noGrp="1"/>
          </p:cNvSpPr>
          <p:nvPr>
            <p:ph type="sldNum" sz="quarter" idx="4"/>
          </p:nvPr>
        </p:nvSpPr>
        <p:spPr/>
        <p:txBody>
          <a:bodyPr/>
          <a:lstStyle/>
          <a:p>
            <a:fld id="{8669A6FE-ECD9-40CE-B4B5-95B32A9099E3}" type="slidenum">
              <a:rPr lang="fr-FR" smtClean="0"/>
              <a:pPr/>
              <a:t>1</a:t>
            </a:fld>
            <a:endParaRPr lang="fr-FR"/>
          </a:p>
        </p:txBody>
      </p:sp>
      <p:graphicFrame>
        <p:nvGraphicFramePr>
          <p:cNvPr id="8" name="Objet 7"/>
          <p:cNvGraphicFramePr>
            <a:graphicFrameLocks noChangeAspect="1"/>
          </p:cNvGraphicFramePr>
          <p:nvPr/>
        </p:nvGraphicFramePr>
        <p:xfrm>
          <a:off x="1692275" y="1557338"/>
          <a:ext cx="2943225" cy="4463950"/>
        </p:xfrm>
        <a:graphic>
          <a:graphicData uri="http://schemas.openxmlformats.org/presentationml/2006/ole">
            <p:oleObj spid="_x0000_s1026" name="Feuille de calcul" r:id="rId3" imgW="2752650" imgH="2628900" progId="Excel.Sheet.12">
              <p:embed/>
            </p:oleObj>
          </a:graphicData>
        </a:graphic>
      </p:graphicFrame>
      <p:graphicFrame>
        <p:nvGraphicFramePr>
          <p:cNvPr id="1027" name="Object 3"/>
          <p:cNvGraphicFramePr>
            <a:graphicFrameLocks noChangeAspect="1"/>
          </p:cNvGraphicFramePr>
          <p:nvPr/>
        </p:nvGraphicFramePr>
        <p:xfrm>
          <a:off x="5004048" y="1556792"/>
          <a:ext cx="2943225" cy="4464149"/>
        </p:xfrm>
        <a:graphic>
          <a:graphicData uri="http://schemas.openxmlformats.org/presentationml/2006/ole">
            <p:oleObj spid="_x0000_s1027" name="Feuille de calcul" r:id="rId4" imgW="2752650" imgH="2628900" progId="Excel.Sheet.12">
              <p:embed/>
            </p:oleObj>
          </a:graphicData>
        </a:graphic>
      </p:graphicFrame>
      <p:pic>
        <p:nvPicPr>
          <p:cNvPr id="11" name="Picture 4" descr="logo jardins du giessen 081210"/>
          <p:cNvPicPr>
            <a:picLocks noChangeAspect="1" noChangeArrowheads="1"/>
          </p:cNvPicPr>
          <p:nvPr/>
        </p:nvPicPr>
        <p:blipFill>
          <a:blip r:embed="rId5" cstate="print"/>
          <a:srcRect/>
          <a:stretch>
            <a:fillRect/>
          </a:stretch>
        </p:blipFill>
        <p:spPr bwMode="auto">
          <a:xfrm>
            <a:off x="1115616" y="332656"/>
            <a:ext cx="2245617" cy="1152000"/>
          </a:xfrm>
          <a:prstGeom prst="rect">
            <a:avLst/>
          </a:prstGeom>
          <a:noFill/>
          <a:ln w="9525">
            <a:noFill/>
            <a:miter lim="800000"/>
            <a:headEnd/>
            <a:tailEnd/>
          </a:ln>
        </p:spPr>
      </p:pic>
      <p:sp>
        <p:nvSpPr>
          <p:cNvPr id="13" name="Rectangle 12"/>
          <p:cNvSpPr/>
          <p:nvPr/>
        </p:nvSpPr>
        <p:spPr>
          <a:xfrm>
            <a:off x="5652120" y="620688"/>
            <a:ext cx="2808312" cy="461665"/>
          </a:xfrm>
          <a:prstGeom prst="rect">
            <a:avLst/>
          </a:prstGeom>
        </p:spPr>
        <p:txBody>
          <a:bodyPr wrap="square">
            <a:spAutoFit/>
          </a:bodyPr>
          <a:lstStyle/>
          <a:p>
            <a:pPr algn="r"/>
            <a:r>
              <a:rPr lang="fr-FR" dirty="0" smtClean="0"/>
              <a:t>CÉLERI BRANCHE</a:t>
            </a:r>
            <a:endParaRPr lang="fr-FR" dirty="0"/>
          </a:p>
        </p:txBody>
      </p:sp>
      <p:pic>
        <p:nvPicPr>
          <p:cNvPr id="9" name="Picture 2"/>
          <p:cNvPicPr>
            <a:picLocks noChangeAspect="1" noChangeArrowheads="1"/>
          </p:cNvPicPr>
          <p:nvPr/>
        </p:nvPicPr>
        <p:blipFill>
          <a:blip r:embed="rId6" cstate="print"/>
          <a:srcRect/>
          <a:stretch>
            <a:fillRect/>
          </a:stretch>
        </p:blipFill>
        <p:spPr bwMode="auto">
          <a:xfrm>
            <a:off x="4211960" y="404664"/>
            <a:ext cx="1080000" cy="108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CÉLERI BRANCHE</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2</a:t>
            </a:fld>
            <a:endParaRPr lang="fr-FR"/>
          </a:p>
        </p:txBody>
      </p:sp>
      <p:sp>
        <p:nvSpPr>
          <p:cNvPr id="5" name="Espace réservé du contenu 2"/>
          <p:cNvSpPr>
            <a:spLocks noGrp="1"/>
          </p:cNvSpPr>
          <p:nvPr>
            <p:ph sz="half" idx="1"/>
          </p:nvPr>
        </p:nvSpPr>
        <p:spPr>
          <a:xfrm>
            <a:off x="990600" y="1828800"/>
            <a:ext cx="3810000" cy="4264496"/>
          </a:xfrm>
        </p:spPr>
        <p:txBody>
          <a:bodyPr/>
          <a:lstStyle/>
          <a:p>
            <a:r>
              <a:rPr lang="fr-FR" sz="800" b="1" dirty="0" smtClean="0">
                <a:latin typeface="Arial" pitchFamily="34" charset="0"/>
                <a:cs typeface="Arial" pitchFamily="34" charset="0"/>
              </a:rPr>
              <a:t>POMMES DE TERRE AU CÉLERI BRANCHE</a:t>
            </a:r>
          </a:p>
          <a:p>
            <a:pPr>
              <a:buNone/>
            </a:pPr>
            <a:r>
              <a:rPr lang="fr-FR" sz="800" dirty="0" smtClean="0">
                <a:latin typeface="Arial" pitchFamily="34" charset="0"/>
                <a:cs typeface="Arial" pitchFamily="34" charset="0"/>
              </a:rPr>
              <a:t>	Ingrédients (pour 2 personnes) : 	1 pied de céleri branche </a:t>
            </a:r>
            <a:br>
              <a:rPr lang="fr-FR" sz="800" dirty="0" smtClean="0">
                <a:latin typeface="Arial" pitchFamily="34" charset="0"/>
                <a:cs typeface="Arial" pitchFamily="34" charset="0"/>
              </a:rPr>
            </a:br>
            <a:r>
              <a:rPr lang="fr-FR" sz="800" dirty="0" smtClean="0">
                <a:latin typeface="Arial" pitchFamily="34" charset="0"/>
                <a:cs typeface="Arial" pitchFamily="34" charset="0"/>
              </a:rPr>
              <a:t>		4 ou 5 belles pommes de terre </a:t>
            </a:r>
            <a:br>
              <a:rPr lang="fr-FR" sz="800" dirty="0" smtClean="0">
                <a:latin typeface="Arial" pitchFamily="34" charset="0"/>
                <a:cs typeface="Arial" pitchFamily="34" charset="0"/>
              </a:rPr>
            </a:br>
            <a:r>
              <a:rPr lang="fr-FR" sz="800" dirty="0" smtClean="0">
                <a:latin typeface="Arial" pitchFamily="34" charset="0"/>
                <a:cs typeface="Arial" pitchFamily="34" charset="0"/>
              </a:rPr>
              <a:t>		2 cuillerées à soupe d'huile d'olive </a:t>
            </a:r>
            <a:br>
              <a:rPr lang="fr-FR" sz="800" dirty="0" smtClean="0">
                <a:latin typeface="Arial" pitchFamily="34" charset="0"/>
                <a:cs typeface="Arial" pitchFamily="34" charset="0"/>
              </a:rPr>
            </a:br>
            <a:r>
              <a:rPr lang="fr-FR" sz="800" dirty="0" smtClean="0">
                <a:latin typeface="Arial" pitchFamily="34" charset="0"/>
                <a:cs typeface="Arial" pitchFamily="34" charset="0"/>
              </a:rPr>
              <a:t>		sel </a:t>
            </a:r>
          </a:p>
          <a:p>
            <a:pPr>
              <a:buNone/>
            </a:pPr>
            <a:r>
              <a:rPr lang="fr-FR" sz="800" dirty="0" smtClean="0">
                <a:latin typeface="Arial" pitchFamily="34" charset="0"/>
                <a:cs typeface="Arial" pitchFamily="34" charset="0"/>
              </a:rPr>
              <a:t>	Lavez le céleri branche, épluchez-le (bien enlevez les fils) et coupez-le en tous petits dés.</a:t>
            </a:r>
            <a:br>
              <a:rPr lang="fr-FR" sz="800" dirty="0" smtClean="0">
                <a:latin typeface="Arial" pitchFamily="34" charset="0"/>
                <a:cs typeface="Arial" pitchFamily="34" charset="0"/>
              </a:rPr>
            </a:br>
            <a:r>
              <a:rPr lang="fr-FR" sz="800" dirty="0" smtClean="0">
                <a:latin typeface="Arial" pitchFamily="34" charset="0"/>
                <a:cs typeface="Arial" pitchFamily="34" charset="0"/>
              </a:rPr>
              <a:t>Epluchez les pommes de terre (de préférence une espèce qui se tient bien) et coupez-les également en petits dés.</a:t>
            </a:r>
            <a:br>
              <a:rPr lang="fr-FR" sz="800" dirty="0" smtClean="0">
                <a:latin typeface="Arial" pitchFamily="34" charset="0"/>
                <a:cs typeface="Arial" pitchFamily="34" charset="0"/>
              </a:rPr>
            </a:br>
            <a:r>
              <a:rPr lang="fr-FR" sz="800" dirty="0" smtClean="0">
                <a:latin typeface="Arial" pitchFamily="34" charset="0"/>
                <a:cs typeface="Arial" pitchFamily="34" charset="0"/>
              </a:rPr>
              <a:t>Prendre une sauteuse avec couvercle, et qui n'attache pas de préférence, versez l'huile, y faire revenir les légumes.</a:t>
            </a:r>
            <a:br>
              <a:rPr lang="fr-FR" sz="800" dirty="0" smtClean="0">
                <a:latin typeface="Arial" pitchFamily="34" charset="0"/>
                <a:cs typeface="Arial" pitchFamily="34" charset="0"/>
              </a:rPr>
            </a:br>
            <a:r>
              <a:rPr lang="fr-FR" sz="800" dirty="0" smtClean="0">
                <a:latin typeface="Arial" pitchFamily="34" charset="0"/>
                <a:cs typeface="Arial" pitchFamily="34" charset="0"/>
              </a:rPr>
              <a:t>Dès que cela grésille, ralentir mais pas trop, pour que ça continue de rissoler légèrement.</a:t>
            </a:r>
            <a:br>
              <a:rPr lang="fr-FR" sz="800" dirty="0" smtClean="0">
                <a:latin typeface="Arial" pitchFamily="34" charset="0"/>
                <a:cs typeface="Arial" pitchFamily="34" charset="0"/>
              </a:rPr>
            </a:br>
            <a:r>
              <a:rPr lang="fr-FR" sz="800" dirty="0" smtClean="0">
                <a:latin typeface="Arial" pitchFamily="34" charset="0"/>
                <a:cs typeface="Arial" pitchFamily="34" charset="0"/>
              </a:rPr>
              <a:t>Salez et mouillez avec un peu d'eau, 1 cuillère à soupe environ, couvrir et laissez cuire 1/2 heure. </a:t>
            </a:r>
          </a:p>
          <a:p>
            <a:pPr>
              <a:buNone/>
            </a:pPr>
            <a:endParaRPr lang="fr-FR" sz="800" dirty="0" smtClean="0">
              <a:latin typeface="Arial" pitchFamily="34" charset="0"/>
              <a:cs typeface="Arial" pitchFamily="34" charset="0"/>
            </a:endParaRPr>
          </a:p>
          <a:p>
            <a:r>
              <a:rPr lang="fr-FR" sz="800" b="1" dirty="0" smtClean="0">
                <a:latin typeface="Arial" pitchFamily="34" charset="0"/>
                <a:cs typeface="Arial" pitchFamily="34" charset="0"/>
              </a:rPr>
              <a:t>SALADE DE CÉLERI BRANCHE</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Pour 4 personnes</a:t>
            </a:r>
          </a:p>
          <a:p>
            <a:pPr>
              <a:buNone/>
            </a:pPr>
            <a:r>
              <a:rPr lang="fr-FR" sz="800" dirty="0" smtClean="0">
                <a:latin typeface="Arial" pitchFamily="34" charset="0"/>
                <a:cs typeface="Arial" pitchFamily="34" charset="0"/>
              </a:rPr>
              <a:t>	Ingrédients :		- céleri branche</a:t>
            </a:r>
            <a:br>
              <a:rPr lang="fr-FR" sz="800" dirty="0" smtClean="0">
                <a:latin typeface="Arial" pitchFamily="34" charset="0"/>
                <a:cs typeface="Arial" pitchFamily="34" charset="0"/>
              </a:rPr>
            </a:br>
            <a:r>
              <a:rPr lang="fr-FR" sz="800" dirty="0" smtClean="0">
                <a:latin typeface="Arial" pitchFamily="34" charset="0"/>
                <a:cs typeface="Arial" pitchFamily="34" charset="0"/>
              </a:rPr>
              <a:t> 		- 1 pomme coupée en petits dés et 		   légèrement  citronnée (pour éviter 		   l’oxydation)</a:t>
            </a:r>
            <a:br>
              <a:rPr lang="fr-FR" sz="800" dirty="0" smtClean="0">
                <a:latin typeface="Arial" pitchFamily="34" charset="0"/>
                <a:cs typeface="Arial" pitchFamily="34" charset="0"/>
              </a:rPr>
            </a:br>
            <a:r>
              <a:rPr lang="fr-FR" sz="800" dirty="0" smtClean="0">
                <a:latin typeface="Arial" pitchFamily="34" charset="0"/>
                <a:cs typeface="Arial" pitchFamily="34" charset="0"/>
              </a:rPr>
              <a:t> 		- 150 g de comté coupé en petits dés </a:t>
            </a:r>
          </a:p>
          <a:p>
            <a:pPr>
              <a:buNone/>
            </a:pPr>
            <a:r>
              <a:rPr lang="fr-FR" sz="800" dirty="0" smtClean="0">
                <a:latin typeface="Arial" pitchFamily="34" charset="0"/>
                <a:cs typeface="Arial" pitchFamily="34" charset="0"/>
              </a:rPr>
              <a:t>			- Des cerneaux de noix, un peu de 		   poivre</a:t>
            </a:r>
          </a:p>
          <a:p>
            <a:pPr>
              <a:buNone/>
            </a:pPr>
            <a:r>
              <a:rPr lang="fr-FR" sz="800" dirty="0" smtClean="0">
                <a:latin typeface="Arial" pitchFamily="34" charset="0"/>
                <a:cs typeface="Arial" pitchFamily="34" charset="0"/>
              </a:rPr>
              <a:t>	 		- 2 cuillères à soupe d'huile de noix  </a:t>
            </a:r>
          </a:p>
          <a:p>
            <a:pPr>
              <a:buNone/>
            </a:pPr>
            <a:r>
              <a:rPr lang="fr-FR" sz="800" dirty="0" smtClean="0">
                <a:latin typeface="Arial" pitchFamily="34" charset="0"/>
                <a:cs typeface="Arial" pitchFamily="34" charset="0"/>
              </a:rPr>
              <a:t>	 		- 1 cuillère à soupe de vinaigre 		   balsamique </a:t>
            </a:r>
            <a:br>
              <a:rPr lang="fr-FR" sz="800" dirty="0" smtClean="0">
                <a:latin typeface="Arial" pitchFamily="34" charset="0"/>
                <a:cs typeface="Arial" pitchFamily="34" charset="0"/>
              </a:rPr>
            </a:br>
            <a:r>
              <a:rPr lang="fr-FR" sz="800" dirty="0" smtClean="0">
                <a:latin typeface="Arial" pitchFamily="34" charset="0"/>
                <a:cs typeface="Arial" pitchFamily="34" charset="0"/>
              </a:rPr>
              <a:t>Lavez et bien séchez le céleri. Enlevez les fils et coupez le céleri en tronçons.  Mettez le céleri, les morceaux de pommes et les cerneaux de noix dans un saladier. Préparez la vinaigrette.  Versez le tout dans le saladier. Remuez. C’est prêt !</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9" name="Picture 2"/>
          <p:cNvPicPr>
            <a:picLocks noChangeAspect="1" noChangeArrowheads="1"/>
          </p:cNvPicPr>
          <p:nvPr/>
        </p:nvPicPr>
        <p:blipFill>
          <a:blip r:embed="rId4" cstate="print"/>
          <a:srcRect/>
          <a:stretch>
            <a:fillRect/>
          </a:stretch>
        </p:blipFill>
        <p:spPr bwMode="auto">
          <a:xfrm>
            <a:off x="4211960" y="404664"/>
            <a:ext cx="1080000" cy="108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CÉLERI BRANCHE</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3</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9" name="Picture 2"/>
          <p:cNvPicPr>
            <a:picLocks noChangeAspect="1" noChangeArrowheads="1"/>
          </p:cNvPicPr>
          <p:nvPr/>
        </p:nvPicPr>
        <p:blipFill>
          <a:blip r:embed="rId4" cstate="print"/>
          <a:srcRect/>
          <a:stretch>
            <a:fillRect/>
          </a:stretch>
        </p:blipFill>
        <p:spPr bwMode="auto">
          <a:xfrm>
            <a:off x="4211960" y="404664"/>
            <a:ext cx="1080000" cy="108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 Bloc note">
  <a:themeElements>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 Bloc note</Template>
  <TotalTime>1887</TotalTime>
  <Words>20</Words>
  <Application>Microsoft Office PowerPoint</Application>
  <PresentationFormat>Affichage à l'écran (4:3)</PresentationFormat>
  <Paragraphs>22</Paragraphs>
  <Slides>3</Slides>
  <Notes>2</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3</vt:i4>
      </vt:variant>
    </vt:vector>
  </HeadingPairs>
  <TitlesOfParts>
    <vt:vector size="6" baseType="lpstr">
      <vt:lpstr>Modèle - Bloc note</vt:lpstr>
      <vt:lpstr>Feuille Microsoft Office Excel</vt:lpstr>
      <vt:lpstr>Feuille de calcul</vt:lpstr>
      <vt:lpstr>  </vt:lpstr>
      <vt:lpstr>CÉLERI BRANCHE</vt:lpstr>
      <vt:lpstr>CÉLERI BRANCHE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RECETTES</dc:title>
  <dc:creator>LOTT</dc:creator>
  <cp:lastModifiedBy>LOTT FAMILLE</cp:lastModifiedBy>
  <cp:revision>46</cp:revision>
  <dcterms:created xsi:type="dcterms:W3CDTF">2011-06-13T09:41:35Z</dcterms:created>
  <dcterms:modified xsi:type="dcterms:W3CDTF">2012-07-02T09:21:05Z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TC010437861036</vt:lpwstr>
  </property>
</Properties>
</file>